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charts/chart11.xml" ContentType="application/vnd.openxmlformats-officedocument.drawingml.chart+xml"/>
  <Override PartName="/ppt/drawings/drawing11.xml" ContentType="application/vnd.openxmlformats-officedocument.drawingml.chartshapes+xml"/>
  <Override PartName="/ppt/charts/chart12.xml" ContentType="application/vnd.openxmlformats-officedocument.drawingml.chart+xml"/>
  <Override PartName="/ppt/drawings/drawing12.xml" ContentType="application/vnd.openxmlformats-officedocument.drawingml.chartshapes+xml"/>
  <Override PartName="/ppt/charts/chart13.xml" ContentType="application/vnd.openxmlformats-officedocument.drawingml.chart+xml"/>
  <Override PartName="/ppt/drawings/drawing13.xml" ContentType="application/vnd.openxmlformats-officedocument.drawingml.chartshapes+xml"/>
  <Override PartName="/ppt/charts/chart14.xml" ContentType="application/vnd.openxmlformats-officedocument.drawingml.chart+xml"/>
  <Override PartName="/ppt/drawings/drawing14.xml" ContentType="application/vnd.openxmlformats-officedocument.drawingml.chartshapes+xml"/>
  <Override PartName="/ppt/charts/chart15.xml" ContentType="application/vnd.openxmlformats-officedocument.drawingml.chart+xml"/>
  <Override PartName="/ppt/drawings/drawing1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31"/>
  </p:notesMasterIdLst>
  <p:sldIdLst>
    <p:sldId id="326" r:id="rId3"/>
    <p:sldId id="289" r:id="rId4"/>
    <p:sldId id="290" r:id="rId5"/>
    <p:sldId id="287" r:id="rId6"/>
    <p:sldId id="292" r:id="rId7"/>
    <p:sldId id="306" r:id="rId8"/>
    <p:sldId id="308" r:id="rId9"/>
    <p:sldId id="334" r:id="rId10"/>
    <p:sldId id="325" r:id="rId11"/>
    <p:sldId id="294" r:id="rId12"/>
    <p:sldId id="295" r:id="rId13"/>
    <p:sldId id="327" r:id="rId14"/>
    <p:sldId id="328" r:id="rId15"/>
    <p:sldId id="291" r:id="rId16"/>
    <p:sldId id="332" r:id="rId17"/>
    <p:sldId id="318" r:id="rId18"/>
    <p:sldId id="347" r:id="rId19"/>
    <p:sldId id="333" r:id="rId20"/>
    <p:sldId id="319" r:id="rId21"/>
    <p:sldId id="343" r:id="rId22"/>
    <p:sldId id="329" r:id="rId23"/>
    <p:sldId id="321" r:id="rId24"/>
    <p:sldId id="336" r:id="rId25"/>
    <p:sldId id="337" r:id="rId26"/>
    <p:sldId id="345" r:id="rId27"/>
    <p:sldId id="330" r:id="rId28"/>
    <p:sldId id="331" r:id="rId29"/>
    <p:sldId id="346" r:id="rId30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0000"/>
    <a:srgbClr val="FF0066"/>
    <a:srgbClr val="0000D0"/>
    <a:srgbClr val="D800CA"/>
    <a:srgbClr val="00D700"/>
    <a:srgbClr val="E1DD00"/>
    <a:srgbClr val="00D9CD"/>
    <a:srgbClr val="E3C2D1"/>
    <a:srgbClr val="DBDBEC"/>
    <a:srgbClr val="F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3279" autoAdjust="0"/>
  </p:normalViewPr>
  <p:slideViewPr>
    <p:cSldViewPr snapToObjects="1">
      <p:cViewPr>
        <p:scale>
          <a:sx n="90" d="100"/>
          <a:sy n="90" d="100"/>
        </p:scale>
        <p:origin x="-2160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Microsoft_Excel_Worksheet15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2018г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c:rich>
      </c:tx>
      <c:layout>
        <c:manualLayout>
          <c:xMode val="edge"/>
          <c:yMode val="edge"/>
          <c:x val="0.19010819128843842"/>
          <c:y val="0"/>
        </c:manualLayout>
      </c:layout>
      <c:overlay val="0"/>
    </c:title>
    <c:autoTitleDeleted val="0"/>
    <c:view3D>
      <c:rotX val="29"/>
      <c:hPercent val="4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374139596904726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г.</c:v>
                </c:pt>
              </c:strCache>
            </c:strRef>
          </c:tx>
          <c:dLbls>
            <c:dLbl>
              <c:idx val="0"/>
              <c:layout>
                <c:manualLayout>
                  <c:x val="6.304240427186579E-2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/>
                      <a:t>104,6</a:t>
                    </a:r>
                    <a:r>
                      <a:rPr lang="ru-RU" dirty="0" smtClean="0"/>
                      <a:t> (8,71%)</a:t>
                    </a: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008122028994414E-2"/>
                  <c:y val="0.31386527415694998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/>
                      <a:t>495,15</a:t>
                    </a:r>
                    <a:r>
                      <a:rPr lang="ru-RU" dirty="0" smtClean="0"/>
                      <a:t>0 (41,24%)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1407715927544693"/>
                  <c:y val="-0.13781969452930579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/>
                      <a:t>31,05</a:t>
                    </a:r>
                    <a:r>
                      <a:rPr lang="ru-RU" dirty="0" smtClean="0"/>
                      <a:t>0 (2,59%)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dLbl>
              <c:idx val="4"/>
              <c:layout>
                <c:manualLayout>
                  <c:x val="0.1027751053665432"/>
                  <c:y val="-0.11292482476408629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/>
                      <a:t>90</a:t>
                    </a:r>
                    <a:r>
                      <a:rPr lang="ru-RU" dirty="0" smtClean="0"/>
                      <a:t>,0</a:t>
                    </a:r>
                    <a:r>
                      <a:rPr lang="ru-RU" baseline="0" dirty="0" smtClean="0"/>
                      <a:t> (7,5%)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34545097826009874"/>
                  <c:y val="-8.1396124992504842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/>
                      <a:t>310</a:t>
                    </a:r>
                    <a:r>
                      <a:rPr lang="ru-RU" dirty="0" smtClean="0"/>
                      <a:t>,00 (25,82%)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4.8679461147342964E-2"/>
                  <c:y val="-0.1686835405517419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/>
                      <a:t>167,5</a:t>
                    </a:r>
                    <a:r>
                      <a:rPr lang="ru-RU" dirty="0" smtClean="0"/>
                      <a:t>0 (13,95%)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10136273274600698"/>
                  <c:y val="-5.179787691795977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НДФЛ</c:v>
                </c:pt>
                <c:pt idx="1">
                  <c:v>Доход от уплаты акцизов</c:v>
                </c:pt>
                <c:pt idx="2">
                  <c:v>Налог, взимаемый в связи с применением упрощенной системы налогообложения</c:v>
                </c:pt>
                <c:pt idx="3">
                  <c:v>ЕСХН</c:v>
                </c:pt>
                <c:pt idx="4">
                  <c:v>Налог на имущество физических лиц</c:v>
                </c:pt>
                <c:pt idx="5">
                  <c:v>Транспортный налог</c:v>
                </c:pt>
                <c:pt idx="6">
                  <c:v>Земельный налог</c:v>
                </c:pt>
                <c:pt idx="7">
                  <c:v>Госпошлина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104.6</c:v>
                </c:pt>
                <c:pt idx="1">
                  <c:v>495.15</c:v>
                </c:pt>
                <c:pt idx="2">
                  <c:v>31.05</c:v>
                </c:pt>
                <c:pt idx="4">
                  <c:v>90</c:v>
                </c:pt>
                <c:pt idx="5">
                  <c:v>310</c:v>
                </c:pt>
                <c:pt idx="6">
                  <c:v>167.5</c:v>
                </c:pt>
                <c:pt idx="7">
                  <c:v>2.5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9"/>
      <c:hPercent val="4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374139596904726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dLbls>
            <c:dLbl>
              <c:idx val="0"/>
              <c:layout>
                <c:manualLayout>
                  <c:x val="5.103451862322627E-2"/>
                  <c:y val="-0.23497583258507437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4293,012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(714,77%)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3638035490146492E-7"/>
                  <c:y val="3.608160919496875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1200,8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(20,08%)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0563176195552846E-2"/>
                  <c:y val="-2.1588325424603393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487,441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(8,15%)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7665771341310666E-3"/>
                  <c:y val="-4.3467576352592512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1465,7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(16,16%)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2997314023931981E-3"/>
                  <c:y val="-7.3828241449190701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199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(6,39%)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7862851839991661E-3"/>
                  <c:y val="-0.1020805745615371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254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(8,16%)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7665335659872125E-2"/>
                  <c:y val="-7.7685530647651435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314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(10,08%)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8.2997314023931981E-3"/>
                  <c:y val="-8.6934468181813565E-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12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(0,39%)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безвозмездные </c:v>
                </c:pt>
                <c:pt idx="1">
                  <c:v>налоговые</c:v>
                </c:pt>
                <c:pt idx="2">
                  <c:v>неналоговые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4293.0119999999997</c:v>
                </c:pt>
                <c:pt idx="1">
                  <c:v>1319.838</c:v>
                </c:pt>
                <c:pt idx="2">
                  <c:v>298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9"/>
      <c:hPercent val="4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374139596904726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dLbls>
            <c:dLbl>
              <c:idx val="0"/>
              <c:layout>
                <c:manualLayout>
                  <c:x val="2.1014213550740232E-2"/>
                  <c:y val="-0.34034138712702861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4289,852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(70,84%)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7276070980292967E-7"/>
                  <c:y val="-0.28375000141418127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1257,842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(20,77%)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6567709970759751E-2"/>
                  <c:y val="-2.6377308839462522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508,047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(8,39%)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7133793644677781"/>
                  <c:y val="-3.8678045986157615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679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(19,17%)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2997314023931981E-3"/>
                  <c:y val="-7.3828241449190701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199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(5,62%)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7862851839991661E-3"/>
                  <c:y val="-0.1020805745615371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254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(7,17%)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7665335659872125E-2"/>
                  <c:y val="-7.7685530647651435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31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6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(8,92%)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8.2997314023931981E-3"/>
                  <c:y val="-8.6934468181813565E-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(0,40%)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безвозмездные</c:v>
                </c:pt>
                <c:pt idx="1">
                  <c:v>налоговые</c:v>
                </c:pt>
                <c:pt idx="2">
                  <c:v>неналоговые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4289.8519999999999</c:v>
                </c:pt>
                <c:pt idx="1">
                  <c:v>1352.14</c:v>
                </c:pt>
                <c:pt idx="2">
                  <c:v>316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9"/>
      <c:hPercent val="4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374139596904726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dLbls>
            <c:dLbl>
              <c:idx val="0"/>
              <c:layout>
                <c:manualLayout>
                  <c:x val="3.0020305072486035E-3"/>
                  <c:y val="-0.22539635729534629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4279,292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(70,31%)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8248563398393087E-3"/>
                  <c:y val="-0.2369115638921436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1277,411 (20,99%)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0583954028748572E-2"/>
                  <c:y val="-2.6377308839462519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529,890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(8,71%)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7665771341310666E-3"/>
                  <c:y val="-4.3467576352592512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69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5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(17,48%)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2997314023931981E-3"/>
                  <c:y val="-7.3828241449190701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(5,03%)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7862851839991661E-3"/>
                  <c:y val="-0.1020805745615371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254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(6,39%)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7665335659872125E-2"/>
                  <c:y val="-7.7685530647651435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31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8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(8,00%)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8.2997314023931981E-3"/>
                  <c:y val="-8.6934468181813565E-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5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(0,38%)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безвозмездные </c:v>
                </c:pt>
                <c:pt idx="1">
                  <c:v>налоговые</c:v>
                </c:pt>
                <c:pt idx="2">
                  <c:v>неналоговые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4279.2920000000004</c:v>
                </c:pt>
                <c:pt idx="1">
                  <c:v>1386.6579999999999</c:v>
                </c:pt>
                <c:pt idx="2">
                  <c:v>335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г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c:rich>
      </c:tx>
      <c:layout>
        <c:manualLayout>
          <c:xMode val="edge"/>
          <c:yMode val="edge"/>
          <c:x val="0.21412443534642728"/>
          <c:y val="9.5787210597233271E-3"/>
        </c:manualLayout>
      </c:layout>
      <c:overlay val="0"/>
    </c:title>
    <c:autoTitleDeleted val="0"/>
    <c:view3D>
      <c:rotX val="29"/>
      <c:hPercent val="4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374139596904726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dLbls>
            <c:dLbl>
              <c:idx val="0"/>
              <c:layout>
                <c:manualLayout>
                  <c:x val="1.5010152536243019E-2"/>
                  <c:y val="-0.36428818977633687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4132,800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(68,14%)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2308325079719276"/>
                  <c:y val="-0.10280946905601704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61,810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(1,02%)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4771975690644307E-3"/>
                  <c:y val="-0.15569042026072977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160,630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(2,65%)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7776748210009762E-2"/>
                  <c:y val="-9.1361388929638257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495,150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(8,16%)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2805976640893344E-3"/>
                  <c:y val="-5.46711161208744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701,763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(11,57%)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9243866520741306E-2"/>
                  <c:y val="-4.9397539927993749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340,350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(5,61%)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6.3689377303231084E-2"/>
                  <c:y val="-1.0635020181309351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172,750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(2,85%)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8.2997314023931981E-3"/>
                  <c:y val="-8.6934468181813565E-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343,20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(4,39%)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социалка</c:v>
                </c:pt>
                <c:pt idx="6">
                  <c:v>физкультура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4132.8</c:v>
                </c:pt>
                <c:pt idx="1">
                  <c:v>61.81</c:v>
                </c:pt>
                <c:pt idx="2">
                  <c:v>160.63</c:v>
                </c:pt>
                <c:pt idx="3">
                  <c:v>495.15</c:v>
                </c:pt>
                <c:pt idx="4">
                  <c:v>701.76300000000003</c:v>
                </c:pt>
                <c:pt idx="5">
                  <c:v>172.75</c:v>
                </c:pt>
                <c:pt idx="6">
                  <c:v>340.35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5521986918711157"/>
          <c:y val="1.4368081589584988E-2"/>
        </c:manualLayout>
      </c:layout>
      <c:overlay val="0"/>
    </c:title>
    <c:autoTitleDeleted val="0"/>
    <c:view3D>
      <c:rotX val="29"/>
      <c:hPercent val="4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374139596904726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dLbls>
            <c:dLbl>
              <c:idx val="0"/>
              <c:layout>
                <c:manualLayout>
                  <c:x val="4.2028427101480449E-2"/>
                  <c:y val="-0.38344600901078585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3731,115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(60,73%)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018038184882531E-2"/>
                  <c:y val="-1.8850093392530333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61,810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(1,00%)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7364689975345529"/>
                  <c:y val="8.4017451373848816E-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180,630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(2,94%)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8912768557630713"/>
                  <c:y val="2.8373001431905662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536,034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(8,72%)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003824634142306E-3"/>
                  <c:y val="-6.4249460065595343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1041,212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(16,95%)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0237774998995385E-2"/>
                  <c:y val="-3.5029835453411109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268,400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(4,37%)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3.9804797102922368E-2"/>
                  <c:y val="3.2469224587445618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172,750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2,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81%)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6.710365514942784E-3"/>
                  <c:y val="4.8778317094132807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151,790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2,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47%)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3.0020068692131134E-2"/>
                  <c:y val="2.873616317916998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b="1" dirty="0" smtClean="0"/>
                      <a:t>152,82</a:t>
                    </a:r>
                    <a:endParaRPr lang="ru-RU" b="1" dirty="0" smtClean="0"/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b="1" dirty="0" smtClean="0"/>
                      <a:t>(</a:t>
                    </a:r>
                    <a:r>
                      <a:rPr lang="en-US" b="1" dirty="0" smtClean="0"/>
                      <a:t>2,47</a:t>
                    </a:r>
                    <a:r>
                      <a:rPr lang="ru-RU" b="1" dirty="0" smtClean="0"/>
                      <a:t>%)</a:t>
                    </a:r>
                    <a:endParaRPr lang="en-US" b="1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социалка</c:v>
                </c:pt>
                <c:pt idx="6">
                  <c:v>физкультура</c:v>
                </c:pt>
                <c:pt idx="7">
                  <c:v>условно утвержденные расходы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8"/>
                <c:pt idx="0">
                  <c:v>3731.1149999999998</c:v>
                </c:pt>
                <c:pt idx="1">
                  <c:v>61.81</c:v>
                </c:pt>
                <c:pt idx="2">
                  <c:v>180.63</c:v>
                </c:pt>
                <c:pt idx="3">
                  <c:v>536.03399999999999</c:v>
                </c:pt>
                <c:pt idx="4">
                  <c:v>1041.212</c:v>
                </c:pt>
                <c:pt idx="5">
                  <c:v>172.75</c:v>
                </c:pt>
                <c:pt idx="6">
                  <c:v>268.39999999999998</c:v>
                </c:pt>
                <c:pt idx="7">
                  <c:v>151.79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9"/>
      <c:hPercent val="4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374139596904726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г.</c:v>
                </c:pt>
              </c:strCache>
            </c:strRef>
          </c:tx>
          <c:dLbls>
            <c:dLbl>
              <c:idx val="0"/>
              <c:layout>
                <c:manualLayout>
                  <c:x val="3.0020305072486035E-3"/>
                  <c:y val="-0.34513112477189256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3731,115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(60,41%)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9857817216526767E-2"/>
                  <c:y val="-1.6079429470255244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61,810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(1,00%)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5553260039664622E-2"/>
                  <c:y val="-1.2368617847118322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160,630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(2,60%)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9261831427713598E-2"/>
                  <c:y val="-4.8257144160883295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540,323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(8,75%)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007885648639402E-2"/>
                  <c:y val="-0.11693318012407838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936,355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(15,16%)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5227858843107378E-2"/>
                  <c:y val="-0.16434219264467356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268,400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(4,35%)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4.2675400132845646E-2"/>
                  <c:y val="-7.7685690484370282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172,750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2,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80%)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5.9334305644526492E-2"/>
                  <c:y val="8.847117955160024E-4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305,210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(4,94%)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9.0060915217458123E-3"/>
                  <c:y val="1.4368081589584988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/>
                      <a:t>306,63</a:t>
                    </a:r>
                    <a:endParaRPr lang="ru-RU" dirty="0" smtClean="0"/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/>
                      <a:t>(</a:t>
                    </a:r>
                    <a:r>
                      <a:rPr lang="en-US" dirty="0" smtClean="0"/>
                      <a:t>4,94</a:t>
                    </a:r>
                    <a:r>
                      <a:rPr lang="ru-RU" dirty="0" smtClean="0"/>
                      <a:t>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социалка</c:v>
                </c:pt>
                <c:pt idx="6">
                  <c:v>физкультура</c:v>
                </c:pt>
                <c:pt idx="7">
                  <c:v>условно утвержденные расходы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3731.1149999999998</c:v>
                </c:pt>
                <c:pt idx="1">
                  <c:v>61.81</c:v>
                </c:pt>
                <c:pt idx="2">
                  <c:v>160.63</c:v>
                </c:pt>
                <c:pt idx="3">
                  <c:v>540.32299999999998</c:v>
                </c:pt>
                <c:pt idx="4">
                  <c:v>936.35500000000002</c:v>
                </c:pt>
                <c:pt idx="5">
                  <c:v>172.75</c:v>
                </c:pt>
                <c:pt idx="6">
                  <c:v>268.39999999999998</c:v>
                </c:pt>
                <c:pt idx="7">
                  <c:v>305.20999999999998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9"/>
      <c:hPercent val="4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374139596904726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2015 г.</c:v>
                </c:pt>
              </c:strCache>
            </c:strRef>
          </c:tx>
          <c:dLbls>
            <c:dLbl>
              <c:idx val="0"/>
              <c:layout>
                <c:manualLayout>
                  <c:x val="7.8052793188463712E-2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107,738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(8,57%)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34739079786598165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536,034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(42,62%)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1154599843516205"/>
                  <c:y val="-8.5901140810593607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32,23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(2,56%)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dLbl>
              <c:idx val="4"/>
              <c:layout>
                <c:manualLayout>
                  <c:x val="5.1740823123671835E-2"/>
                  <c:y val="-0.1101322881716748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90,0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(7,16%)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17433547572728331"/>
                  <c:y val="-0.106870243401336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321,78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(25,58%)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7665335659872125E-2"/>
                  <c:y val="-7.7685530647651435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167,50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(13,32%)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11937491578949855"/>
                  <c:y val="-5.179787691795977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2,56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(0,2%)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НДФЛ</c:v>
                </c:pt>
                <c:pt idx="1">
                  <c:v>Доход от уплаты акцизов</c:v>
                </c:pt>
                <c:pt idx="2">
                  <c:v>Налог, взимаемый в связи с применением упрощенной системы налогообложения</c:v>
                </c:pt>
                <c:pt idx="3">
                  <c:v>ЕСХН</c:v>
                </c:pt>
                <c:pt idx="4">
                  <c:v>Налог на имущество физических лиц</c:v>
                </c:pt>
                <c:pt idx="5">
                  <c:v>Транспортный налог</c:v>
                </c:pt>
                <c:pt idx="6">
                  <c:v>Земельный налог</c:v>
                </c:pt>
                <c:pt idx="7">
                  <c:v>Госпошлина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106.78</c:v>
                </c:pt>
                <c:pt idx="1">
                  <c:v>615.31399999999996</c:v>
                </c:pt>
                <c:pt idx="2">
                  <c:v>70.2</c:v>
                </c:pt>
                <c:pt idx="4">
                  <c:v>75.239999999999995</c:v>
                </c:pt>
                <c:pt idx="5">
                  <c:v>280.55799999999999</c:v>
                </c:pt>
                <c:pt idx="6">
                  <c:v>202</c:v>
                </c:pt>
                <c:pt idx="7">
                  <c:v>2.048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9"/>
      <c:hPercent val="4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374139596904726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г.</c:v>
                </c:pt>
              </c:strCache>
            </c:strRef>
          </c:tx>
          <c:dLbls>
            <c:dLbl>
              <c:idx val="0"/>
              <c:layout>
                <c:manualLayout>
                  <c:x val="8.7058884710209505E-2"/>
                  <c:y val="-9.5787210597233271E-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109,893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(8,6%)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016244057988828E-2"/>
                  <c:y val="0.34739079786598165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540,323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(42,3%)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6516249967497706E-2"/>
                  <c:y val="-6.2238682873058185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33,423 (2,62%)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dLbl>
              <c:idx val="4"/>
              <c:layout>
                <c:manualLayout>
                  <c:x val="0.11778502152243131"/>
                  <c:y val="-6.938388082260849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90,0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(7,05%)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39225263386810449"/>
                  <c:y val="-6.2238682873058185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333,686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(26,12%)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7665335659872125E-2"/>
                  <c:y val="-7.7685530647651435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167,50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(13,11%)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14939522086198462"/>
                  <c:y val="-2.7851074268651275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2,586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(0,2%)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НДФЛ</c:v>
                </c:pt>
                <c:pt idx="1">
                  <c:v>Доход от уплаты акцизов</c:v>
                </c:pt>
                <c:pt idx="2">
                  <c:v>Налог, взимаемый в связи с применением упрощенной системы налогообложения</c:v>
                </c:pt>
                <c:pt idx="3">
                  <c:v>ЕСХН</c:v>
                </c:pt>
                <c:pt idx="4">
                  <c:v>Налог на имущество физических лиц</c:v>
                </c:pt>
                <c:pt idx="5">
                  <c:v>Транспортный налог</c:v>
                </c:pt>
                <c:pt idx="6">
                  <c:v>Земельный налог</c:v>
                </c:pt>
                <c:pt idx="7">
                  <c:v>Госпошлина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111.051</c:v>
                </c:pt>
                <c:pt idx="1">
                  <c:v>639.92700000000002</c:v>
                </c:pt>
                <c:pt idx="2">
                  <c:v>73.007999999999996</c:v>
                </c:pt>
                <c:pt idx="4">
                  <c:v>75.239999999999995</c:v>
                </c:pt>
                <c:pt idx="5">
                  <c:v>283.36399999999998</c:v>
                </c:pt>
                <c:pt idx="6">
                  <c:v>202</c:v>
                </c:pt>
                <c:pt idx="7">
                  <c:v>2.0680000000000001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9"/>
      <c:hPercent val="4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374139596904726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г.</c:v>
                </c:pt>
              </c:strCache>
            </c:strRef>
          </c:tx>
          <c:dLbls>
            <c:dLbl>
              <c:idx val="0"/>
              <c:layout>
                <c:manualLayout>
                  <c:x val="2.7018274565237432E-2"/>
                  <c:y val="-0.32118356789257957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/>
                      <a:t>343,441</a:t>
                    </a:r>
                    <a:r>
                      <a:rPr lang="ru-RU" dirty="0" smtClean="0"/>
                      <a:t> (70,46%)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9026396594231849E-2"/>
                  <c:y val="-1.1811618988645444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/>
                      <a:t>144,00</a:t>
                    </a:r>
                    <a:r>
                      <a:rPr lang="ru-RU" dirty="0" smtClean="0"/>
                      <a:t> (29,54%)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7665771341310666E-3"/>
                  <c:y val="-4.3467576352592512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2228565620368422"/>
                  <c:y val="1.4675430316501309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24938600202814346"/>
                  <c:y val="6.5546735673683895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7665335659872125E-2"/>
                  <c:y val="-7.7685530647651435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8.2997314023931981E-3"/>
                  <c:y val="-8.6934468181813565E-3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аренда имущества</c:v>
                </c:pt>
                <c:pt idx="1">
                  <c:v>прочие поступления от использования имущества</c:v>
                </c:pt>
              </c:strCache>
            </c:strRef>
          </c:cat>
          <c:val>
            <c:numRef>
              <c:f>Лист1!$B$2:$B$3</c:f>
              <c:numCache>
                <c:formatCode>0.00</c:formatCode>
                <c:ptCount val="2"/>
                <c:pt idx="0" formatCode="0.000">
                  <c:v>343.44099999999997</c:v>
                </c:pt>
                <c:pt idx="1">
                  <c:v>144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9"/>
      <c:hPercent val="4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374139596904726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г.</c:v>
                </c:pt>
              </c:strCache>
            </c:strRef>
          </c:tx>
          <c:dLbls>
            <c:dLbl>
              <c:idx val="0"/>
              <c:layout>
                <c:manualLayout>
                  <c:x val="3.3022335579734642E-2"/>
                  <c:y val="-0.30202612577313287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/>
                      <a:t>364,047</a:t>
                    </a:r>
                    <a:r>
                      <a:rPr lang="ru-RU" dirty="0" smtClean="0"/>
                      <a:t> (71,66%)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803248811597767E-2"/>
                  <c:y val="-2.6179700578230436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/>
                      <a:t> 144,00</a:t>
                    </a:r>
                    <a:r>
                      <a:rPr lang="ru-RU" baseline="0" dirty="0" smtClean="0"/>
                      <a:t>  (28,34%)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8596137072240228E-2"/>
                  <c:y val="-4.0745390429047519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7665771341310666E-3"/>
                  <c:y val="-4.3467576352592512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658179823991188"/>
                  <c:y val="2.5321763947881194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20435578079976921"/>
                  <c:y val="8.0744093153439465E-3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7665335659872125E-2"/>
                  <c:y val="-7.7685530647651435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8.2997314023931981E-3"/>
                  <c:y val="-8.6934468181813565E-3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аренда имущества</c:v>
                </c:pt>
                <c:pt idx="1">
                  <c:v>прочие поступления от использования имущества, находящегося в собственности поселений</c:v>
                </c:pt>
              </c:strCache>
            </c:strRef>
          </c:cat>
          <c:val>
            <c:numRef>
              <c:f>Лист1!$B$2:$B$3</c:f>
              <c:numCache>
                <c:formatCode>0.00</c:formatCode>
                <c:ptCount val="2"/>
                <c:pt idx="0" formatCode="General">
                  <c:v>364.04700000000003</c:v>
                </c:pt>
                <c:pt idx="1">
                  <c:v>144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9"/>
      <c:hPercent val="4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374139596904726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г.</c:v>
                </c:pt>
              </c:strCache>
            </c:strRef>
          </c:tx>
          <c:dLbls>
            <c:dLbl>
              <c:idx val="0"/>
              <c:layout>
                <c:manualLayout>
                  <c:x val="2.7018274565237432E-2"/>
                  <c:y val="-0.31639420736271789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/>
                      <a:t> 385,890</a:t>
                    </a:r>
                    <a:r>
                      <a:rPr lang="ru-RU" baseline="0" dirty="0" smtClean="0"/>
                      <a:t> (72,84%)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4199509747143933E-2"/>
                  <c:y val="-1.1811618988645444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/>
                      <a:t>144,00 (27,18%)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9569504097653457E-2"/>
                  <c:y val="-2.637768595446488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7665771341310666E-3"/>
                  <c:y val="-4.3467576352592512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5681189087737302"/>
                  <c:y val="2.3747308813064475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20612721517940089"/>
                  <c:y val="5.5968014613960573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7665335659872125E-2"/>
                  <c:y val="-7.7685530647651435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8.2997314023931981E-3"/>
                  <c:y val="-8.6934468181813565E-3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аренда имущества</c:v>
                </c:pt>
                <c:pt idx="1">
                  <c:v>прочие поступления от использования имущества, находящегося в собственности поселений</c:v>
                </c:pt>
              </c:strCache>
            </c:strRef>
          </c:cat>
          <c:val>
            <c:numRef>
              <c:f>Лист1!$B$2:$B$3</c:f>
              <c:numCache>
                <c:formatCode>0.00</c:formatCode>
                <c:ptCount val="2"/>
                <c:pt idx="0" formatCode="0.000">
                  <c:v>385.89</c:v>
                </c:pt>
                <c:pt idx="1">
                  <c:v>144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9"/>
      <c:hPercent val="4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374139596904726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dLbls>
            <c:dLbl>
              <c:idx val="0"/>
              <c:layout>
                <c:manualLayout>
                  <c:x val="0.62742437601495815"/>
                  <c:y val="6.1964897381351136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1586,030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(36,94%)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004061014497207E-3"/>
                  <c:y val="-0.1440507657131565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72,440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(1,69%)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6567709970759751E-2"/>
                  <c:y val="-5.5114980478641905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2634,542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(61,37%)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3832860178656273"/>
                  <c:y val="1.4004919842320674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729,9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(20,11%)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2997314023931981E-3"/>
                  <c:y val="-7.3828241449190701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199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(6,39%)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7862851839991661E-3"/>
                  <c:y val="-0.1020805745615371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254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(8,16%)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7665335659872125E-2"/>
                  <c:y val="-7.7685530647651435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314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(10,08%)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8.2997314023931981E-3"/>
                  <c:y val="-8.6934468181813565E-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12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(0,39%)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субвенции</c:v>
                </c:pt>
                <c:pt idx="2">
                  <c:v>прочие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1586.03</c:v>
                </c:pt>
                <c:pt idx="1">
                  <c:v>72.44</c:v>
                </c:pt>
                <c:pt idx="2">
                  <c:v>2634.5419999999999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9"/>
      <c:hPercent val="4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374139596904726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dLbls>
            <c:dLbl>
              <c:idx val="0"/>
              <c:layout>
                <c:manualLayout>
                  <c:x val="0.63643046753670396"/>
                  <c:y val="6.1964897381351136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1582,870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(36,90%)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191387718149519E-2"/>
                  <c:y val="-0.16986089358908268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72,440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(1,69%)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8575831999754158E-2"/>
                  <c:y val="-5.9903586778498864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2634,542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(61,41%)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7133793644677781"/>
                  <c:y val="-3.8678045986157615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679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(19,17%)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2997314023931981E-3"/>
                  <c:y val="-7.3828241449190701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199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(5,62%)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7862851839991661E-3"/>
                  <c:y val="-0.1020805745615371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254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(7,17%)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7665335659872125E-2"/>
                  <c:y val="-7.7685530647651435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31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6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(8,92%)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8.2997314023931981E-3"/>
                  <c:y val="-8.6934468181813565E-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(0,40%)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субвенции</c:v>
                </c:pt>
                <c:pt idx="2">
                  <c:v>прочие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1582.87</c:v>
                </c:pt>
                <c:pt idx="1">
                  <c:v>72.44</c:v>
                </c:pt>
                <c:pt idx="2">
                  <c:v>2634.5419999999999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9"/>
      <c:hPercent val="4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374139596904726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dLbls>
            <c:dLbl>
              <c:idx val="0"/>
              <c:layout>
                <c:manualLayout>
                  <c:x val="0.63342843702945539"/>
                  <c:y val="6.1964897381351136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1572,310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(36,74%)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020305072486035E-3"/>
                  <c:y val="-0.17943961464880601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72,440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(1,69%)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7581923521499979E-2"/>
                  <c:y val="-7.90602746679408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2634,542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(61,56%)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7665771341310666E-3"/>
                  <c:y val="-4.3467576352592512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69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5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(17,48%)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2997314023931981E-3"/>
                  <c:y val="-7.3828241449190701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(5,03%)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7862851839991661E-3"/>
                  <c:y val="-0.1020805745615371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254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(6,39%)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7665335659872125E-2"/>
                  <c:y val="-7.7685530647651435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31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8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(8,00%)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8.2997314023931981E-3"/>
                  <c:y val="-8.6934468181813565E-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5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(0,38%)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субвенции</c:v>
                </c:pt>
                <c:pt idx="2">
                  <c:v>прочие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1572.31</c:v>
                </c:pt>
                <c:pt idx="1">
                  <c:v>72.44</c:v>
                </c:pt>
                <c:pt idx="2">
                  <c:v>2634.5419999999999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2C9C6D-6A51-4247-87A4-1575277B074F}" type="doc">
      <dgm:prSet loTypeId="urn:microsoft.com/office/officeart/2005/8/layout/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627A623-F456-49E6-9CEE-DAA3672B5407}">
      <dgm:prSet phldrT="[Текст]" custT="1"/>
      <dgm:spPr/>
      <dgm:t>
        <a:bodyPr/>
        <a:lstStyle/>
        <a:p>
          <a:pPr algn="ctr"/>
          <a:r>
            <a:rPr lang="ru-RU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проекта бюджета</a:t>
          </a:r>
          <a:endParaRPr lang="ru-RU" sz="20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C58825-5F4F-41D0-8178-5355F73EDE80}" type="parTrans" cxnId="{CD932D36-ABBF-4337-950C-C43E95D7B95B}">
      <dgm:prSet/>
      <dgm:spPr/>
      <dgm:t>
        <a:bodyPr/>
        <a:lstStyle/>
        <a:p>
          <a:endParaRPr lang="ru-RU"/>
        </a:p>
      </dgm:t>
    </dgm:pt>
    <dgm:pt modelId="{56A9D455-555B-45DB-96CC-EC3F93F05754}" type="sibTrans" cxnId="{CD932D36-ABBF-4337-950C-C43E95D7B95B}">
      <dgm:prSet/>
      <dgm:spPr/>
      <dgm:t>
        <a:bodyPr/>
        <a:lstStyle/>
        <a:p>
          <a:endParaRPr lang="ru-RU"/>
        </a:p>
      </dgm:t>
    </dgm:pt>
    <dgm:pt modelId="{218221A9-4C38-4F17-9344-04F7516440AE}">
      <dgm:prSet phldrT="[Текст]" custT="1"/>
      <dgm:spPr>
        <a:gradFill rotWithShape="0">
          <a:gsLst>
            <a:gs pos="0">
              <a:srgbClr val="43D126"/>
            </a:gs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algn="ctr"/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Рассмотрение проекта бюджета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A5589F-096F-4E3E-A1BC-D49273B72AB3}" type="parTrans" cxnId="{7342DC98-6593-45FB-BEF6-36BB73B11D0F}">
      <dgm:prSet/>
      <dgm:spPr/>
      <dgm:t>
        <a:bodyPr/>
        <a:lstStyle/>
        <a:p>
          <a:endParaRPr lang="ru-RU"/>
        </a:p>
      </dgm:t>
    </dgm:pt>
    <dgm:pt modelId="{657C3D9B-04F0-4444-8786-4E19562DC442}" type="sibTrans" cxnId="{7342DC98-6593-45FB-BEF6-36BB73B11D0F}">
      <dgm:prSet/>
      <dgm:spPr/>
      <dgm:t>
        <a:bodyPr/>
        <a:lstStyle/>
        <a:p>
          <a:endParaRPr lang="ru-RU"/>
        </a:p>
      </dgm:t>
    </dgm:pt>
    <dgm:pt modelId="{47DE6AAF-E77F-41E5-887E-2B7590088927}">
      <dgm:prSet phldrT="[Текст]" custT="1"/>
      <dgm:spPr/>
      <dgm:t>
        <a:bodyPr/>
        <a:lstStyle/>
        <a:p>
          <a:pPr algn="ctr"/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Утверждение проекта бюджета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AA7693-4FDD-4AA4-B51C-652E8B28A79E}" type="parTrans" cxnId="{0E446707-9453-4FD4-BC78-351F1BEE3AFF}">
      <dgm:prSet/>
      <dgm:spPr/>
      <dgm:t>
        <a:bodyPr/>
        <a:lstStyle/>
        <a:p>
          <a:endParaRPr lang="ru-RU"/>
        </a:p>
      </dgm:t>
    </dgm:pt>
    <dgm:pt modelId="{D78296D0-EE61-4F7A-BB83-B29F5D0FAF2E}" type="sibTrans" cxnId="{0E446707-9453-4FD4-BC78-351F1BEE3AFF}">
      <dgm:prSet/>
      <dgm:spPr/>
      <dgm:t>
        <a:bodyPr/>
        <a:lstStyle/>
        <a:p>
          <a:endParaRPr lang="ru-RU"/>
        </a:p>
      </dgm:t>
    </dgm:pt>
    <dgm:pt modelId="{D4C136E3-2B52-41D4-B355-0A631098C734}">
      <dgm:prSet custT="1"/>
      <dgm:spPr/>
      <dgm:t>
        <a:bodyPr/>
        <a:lstStyle/>
        <a:p>
          <a:endParaRPr lang="ru-RU" sz="1800" dirty="0"/>
        </a:p>
      </dgm:t>
    </dgm:pt>
    <dgm:pt modelId="{CAAEC522-1EE6-477C-9315-13D95161B2C6}" type="parTrans" cxnId="{DDA24827-781D-420A-805A-95362DA8B5C9}">
      <dgm:prSet/>
      <dgm:spPr/>
      <dgm:t>
        <a:bodyPr/>
        <a:lstStyle/>
        <a:p>
          <a:endParaRPr lang="ru-RU"/>
        </a:p>
      </dgm:t>
    </dgm:pt>
    <dgm:pt modelId="{542ED1C8-C58B-46C1-8B4B-217383B74ED8}" type="sibTrans" cxnId="{DDA24827-781D-420A-805A-95362DA8B5C9}">
      <dgm:prSet/>
      <dgm:spPr/>
      <dgm:t>
        <a:bodyPr/>
        <a:lstStyle/>
        <a:p>
          <a:endParaRPr lang="ru-RU"/>
        </a:p>
      </dgm:t>
    </dgm:pt>
    <dgm:pt modelId="{4EDB460E-EA2F-4B80-AEEC-65936D828CCA}" type="pres">
      <dgm:prSet presAssocID="{F72C9C6D-6A51-4247-87A4-1575277B074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3CDFDD-DB88-40D3-B31F-08B0A5D02257}" type="pres">
      <dgm:prSet presAssocID="{9627A623-F456-49E6-9CEE-DAA3672B5407}" presName="parentLin" presStyleCnt="0"/>
      <dgm:spPr/>
    </dgm:pt>
    <dgm:pt modelId="{E7FC8D2D-AAE0-49BA-AE07-D93E3B7B6599}" type="pres">
      <dgm:prSet presAssocID="{9627A623-F456-49E6-9CEE-DAA3672B540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8FFED77-E205-4786-9C92-75818F45B3C3}" type="pres">
      <dgm:prSet presAssocID="{9627A623-F456-49E6-9CEE-DAA3672B5407}" presName="parentText" presStyleLbl="node1" presStyleIdx="0" presStyleCnt="3" custScaleX="39494" custScaleY="98035" custLinFactNeighborX="-100000" custLinFactNeighborY="348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FCF280-A800-4A52-9348-48B5CE864AA0}" type="pres">
      <dgm:prSet presAssocID="{9627A623-F456-49E6-9CEE-DAA3672B5407}" presName="negativeSpace" presStyleCnt="0"/>
      <dgm:spPr/>
    </dgm:pt>
    <dgm:pt modelId="{3F006C1C-44CC-40A3-93A0-4C77B17DE774}" type="pres">
      <dgm:prSet presAssocID="{9627A623-F456-49E6-9CEE-DAA3672B5407}" presName="childText" presStyleLbl="conFgAcc1" presStyleIdx="0" presStyleCnt="3" custScaleY="94049" custLinFactNeighborX="21" custLinFactNeighborY="-149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434631-6144-4228-8D06-27AB84B1D686}" type="pres">
      <dgm:prSet presAssocID="{56A9D455-555B-45DB-96CC-EC3F93F05754}" presName="spaceBetweenRectangles" presStyleCnt="0"/>
      <dgm:spPr/>
    </dgm:pt>
    <dgm:pt modelId="{A0BDE4B3-C4CF-48C6-9A36-500B2C3489D7}" type="pres">
      <dgm:prSet presAssocID="{218221A9-4C38-4F17-9344-04F7516440AE}" presName="parentLin" presStyleCnt="0"/>
      <dgm:spPr/>
    </dgm:pt>
    <dgm:pt modelId="{A8C73946-C8F9-4786-96E6-D3060C361670}" type="pres">
      <dgm:prSet presAssocID="{218221A9-4C38-4F17-9344-04F7516440A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6F08A94-15C6-481E-9154-B20A5FEF7382}" type="pres">
      <dgm:prSet presAssocID="{218221A9-4C38-4F17-9344-04F7516440AE}" presName="parentText" presStyleLbl="node1" presStyleIdx="1" presStyleCnt="3" custScaleX="39494" custScaleY="98035" custLinFactNeighborX="-100000" custLinFactNeighborY="316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F7E01B-2FE7-4714-993D-04B86A559172}" type="pres">
      <dgm:prSet presAssocID="{218221A9-4C38-4F17-9344-04F7516440AE}" presName="negativeSpace" presStyleCnt="0"/>
      <dgm:spPr/>
    </dgm:pt>
    <dgm:pt modelId="{82E27E00-3670-49D0-864C-CE6F328784BA}" type="pres">
      <dgm:prSet presAssocID="{218221A9-4C38-4F17-9344-04F7516440AE}" presName="childText" presStyleLbl="conFgAcc1" presStyleIdx="1" presStyleCnt="3" custScaleY="97371" custLinFactNeighborY="-41364">
        <dgm:presLayoutVars>
          <dgm:bulletEnabled val="1"/>
        </dgm:presLayoutVars>
      </dgm:prSet>
      <dgm:spPr/>
    </dgm:pt>
    <dgm:pt modelId="{4FBEA8CE-36EC-4653-AD90-08F2B7C28F2F}" type="pres">
      <dgm:prSet presAssocID="{657C3D9B-04F0-4444-8786-4E19562DC442}" presName="spaceBetweenRectangles" presStyleCnt="0"/>
      <dgm:spPr/>
    </dgm:pt>
    <dgm:pt modelId="{AB243640-CBD1-43F3-9550-87CD853188CF}" type="pres">
      <dgm:prSet presAssocID="{47DE6AAF-E77F-41E5-887E-2B7590088927}" presName="parentLin" presStyleCnt="0"/>
      <dgm:spPr/>
    </dgm:pt>
    <dgm:pt modelId="{537D21AA-C489-45EE-A8B2-F1889B87C301}" type="pres">
      <dgm:prSet presAssocID="{47DE6AAF-E77F-41E5-887E-2B759008892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B6324098-4C94-444C-ACA4-D91C5374D090}" type="pres">
      <dgm:prSet presAssocID="{47DE6AAF-E77F-41E5-887E-2B7590088927}" presName="parentText" presStyleLbl="node1" presStyleIdx="2" presStyleCnt="3" custScaleX="39494" custScaleY="98035" custLinFactNeighborX="-100000" custLinFactNeighborY="174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859D56-97BB-4716-9C87-9D28D85A49EB}" type="pres">
      <dgm:prSet presAssocID="{47DE6AAF-E77F-41E5-887E-2B7590088927}" presName="negativeSpace" presStyleCnt="0"/>
      <dgm:spPr/>
    </dgm:pt>
    <dgm:pt modelId="{68FB6DFD-8703-4046-9703-C2FCDB4EF6BF}" type="pres">
      <dgm:prSet presAssocID="{47DE6AAF-E77F-41E5-887E-2B7590088927}" presName="childText" presStyleLbl="conFgAcc1" presStyleIdx="2" presStyleCnt="3" custScaleY="103172" custLinFactNeighborY="-51403">
        <dgm:presLayoutVars>
          <dgm:bulletEnabled val="1"/>
        </dgm:presLayoutVars>
      </dgm:prSet>
      <dgm:spPr/>
    </dgm:pt>
  </dgm:ptLst>
  <dgm:cxnLst>
    <dgm:cxn modelId="{7342DC98-6593-45FB-BEF6-36BB73B11D0F}" srcId="{F72C9C6D-6A51-4247-87A4-1575277B074F}" destId="{218221A9-4C38-4F17-9344-04F7516440AE}" srcOrd="1" destOrd="0" parTransId="{E5A5589F-096F-4E3E-A1BC-D49273B72AB3}" sibTransId="{657C3D9B-04F0-4444-8786-4E19562DC442}"/>
    <dgm:cxn modelId="{0E446707-9453-4FD4-BC78-351F1BEE3AFF}" srcId="{F72C9C6D-6A51-4247-87A4-1575277B074F}" destId="{47DE6AAF-E77F-41E5-887E-2B7590088927}" srcOrd="2" destOrd="0" parTransId="{67AA7693-4FDD-4AA4-B51C-652E8B28A79E}" sibTransId="{D78296D0-EE61-4F7A-BB83-B29F5D0FAF2E}"/>
    <dgm:cxn modelId="{673F727F-BB2F-4833-AFD9-E72732A12C65}" type="presOf" srcId="{F72C9C6D-6A51-4247-87A4-1575277B074F}" destId="{4EDB460E-EA2F-4B80-AEEC-65936D828CCA}" srcOrd="0" destOrd="0" presId="urn:microsoft.com/office/officeart/2005/8/layout/list1"/>
    <dgm:cxn modelId="{0D7EA2C6-6327-4F65-B34E-5C41E7340FB5}" type="presOf" srcId="{218221A9-4C38-4F17-9344-04F7516440AE}" destId="{A8C73946-C8F9-4786-96E6-D3060C361670}" srcOrd="0" destOrd="0" presId="urn:microsoft.com/office/officeart/2005/8/layout/list1"/>
    <dgm:cxn modelId="{DDA24827-781D-420A-805A-95362DA8B5C9}" srcId="{9627A623-F456-49E6-9CEE-DAA3672B5407}" destId="{D4C136E3-2B52-41D4-B355-0A631098C734}" srcOrd="0" destOrd="0" parTransId="{CAAEC522-1EE6-477C-9315-13D95161B2C6}" sibTransId="{542ED1C8-C58B-46C1-8B4B-217383B74ED8}"/>
    <dgm:cxn modelId="{B811D836-AD63-4EDA-9723-767181075CD2}" type="presOf" srcId="{9627A623-F456-49E6-9CEE-DAA3672B5407}" destId="{E7FC8D2D-AAE0-49BA-AE07-D93E3B7B6599}" srcOrd="0" destOrd="0" presId="urn:microsoft.com/office/officeart/2005/8/layout/list1"/>
    <dgm:cxn modelId="{CB9D3F4A-0227-4DF0-8757-0448ED526A12}" type="presOf" srcId="{9627A623-F456-49E6-9CEE-DAA3672B5407}" destId="{F8FFED77-E205-4786-9C92-75818F45B3C3}" srcOrd="1" destOrd="0" presId="urn:microsoft.com/office/officeart/2005/8/layout/list1"/>
    <dgm:cxn modelId="{713E71B4-C7F1-4C99-A285-31F8E42D109C}" type="presOf" srcId="{218221A9-4C38-4F17-9344-04F7516440AE}" destId="{26F08A94-15C6-481E-9154-B20A5FEF7382}" srcOrd="1" destOrd="0" presId="urn:microsoft.com/office/officeart/2005/8/layout/list1"/>
    <dgm:cxn modelId="{CD932D36-ABBF-4337-950C-C43E95D7B95B}" srcId="{F72C9C6D-6A51-4247-87A4-1575277B074F}" destId="{9627A623-F456-49E6-9CEE-DAA3672B5407}" srcOrd="0" destOrd="0" parTransId="{43C58825-5F4F-41D0-8178-5355F73EDE80}" sibTransId="{56A9D455-555B-45DB-96CC-EC3F93F05754}"/>
    <dgm:cxn modelId="{CE06CB27-3016-4178-AC41-097A17C71163}" type="presOf" srcId="{47DE6AAF-E77F-41E5-887E-2B7590088927}" destId="{537D21AA-C489-45EE-A8B2-F1889B87C301}" srcOrd="0" destOrd="0" presId="urn:microsoft.com/office/officeart/2005/8/layout/list1"/>
    <dgm:cxn modelId="{62ACCF19-8D71-4662-A87A-525DF1C2BC61}" type="presOf" srcId="{47DE6AAF-E77F-41E5-887E-2B7590088927}" destId="{B6324098-4C94-444C-ACA4-D91C5374D090}" srcOrd="1" destOrd="0" presId="urn:microsoft.com/office/officeart/2005/8/layout/list1"/>
    <dgm:cxn modelId="{49989055-CDD0-4EA3-8D7C-1315B80A38FE}" type="presOf" srcId="{D4C136E3-2B52-41D4-B355-0A631098C734}" destId="{3F006C1C-44CC-40A3-93A0-4C77B17DE774}" srcOrd="0" destOrd="0" presId="urn:microsoft.com/office/officeart/2005/8/layout/list1"/>
    <dgm:cxn modelId="{E4B4AEF6-EECD-4E4A-A17E-F909E9812213}" type="presParOf" srcId="{4EDB460E-EA2F-4B80-AEEC-65936D828CCA}" destId="{A43CDFDD-DB88-40D3-B31F-08B0A5D02257}" srcOrd="0" destOrd="0" presId="urn:microsoft.com/office/officeart/2005/8/layout/list1"/>
    <dgm:cxn modelId="{EDD9CE46-C0B0-4106-AF62-793A1ACD567F}" type="presParOf" srcId="{A43CDFDD-DB88-40D3-B31F-08B0A5D02257}" destId="{E7FC8D2D-AAE0-49BA-AE07-D93E3B7B6599}" srcOrd="0" destOrd="0" presId="urn:microsoft.com/office/officeart/2005/8/layout/list1"/>
    <dgm:cxn modelId="{0C889BEE-A783-471C-B1BF-975E01230511}" type="presParOf" srcId="{A43CDFDD-DB88-40D3-B31F-08B0A5D02257}" destId="{F8FFED77-E205-4786-9C92-75818F45B3C3}" srcOrd="1" destOrd="0" presId="urn:microsoft.com/office/officeart/2005/8/layout/list1"/>
    <dgm:cxn modelId="{1F932805-922E-42D4-BE41-18AA226AEDBB}" type="presParOf" srcId="{4EDB460E-EA2F-4B80-AEEC-65936D828CCA}" destId="{75FCF280-A800-4A52-9348-48B5CE864AA0}" srcOrd="1" destOrd="0" presId="urn:microsoft.com/office/officeart/2005/8/layout/list1"/>
    <dgm:cxn modelId="{FE299367-6EB2-4CBE-B7CA-D863BB6D1ACC}" type="presParOf" srcId="{4EDB460E-EA2F-4B80-AEEC-65936D828CCA}" destId="{3F006C1C-44CC-40A3-93A0-4C77B17DE774}" srcOrd="2" destOrd="0" presId="urn:microsoft.com/office/officeart/2005/8/layout/list1"/>
    <dgm:cxn modelId="{0934B097-014B-46D2-8C9D-816A1A15B7AB}" type="presParOf" srcId="{4EDB460E-EA2F-4B80-AEEC-65936D828CCA}" destId="{DB434631-6144-4228-8D06-27AB84B1D686}" srcOrd="3" destOrd="0" presId="urn:microsoft.com/office/officeart/2005/8/layout/list1"/>
    <dgm:cxn modelId="{6743CC84-DB12-4F21-A73A-CB04BD820AD9}" type="presParOf" srcId="{4EDB460E-EA2F-4B80-AEEC-65936D828CCA}" destId="{A0BDE4B3-C4CF-48C6-9A36-500B2C3489D7}" srcOrd="4" destOrd="0" presId="urn:microsoft.com/office/officeart/2005/8/layout/list1"/>
    <dgm:cxn modelId="{00539409-34AE-405B-8B0F-1A1E9782C9A7}" type="presParOf" srcId="{A0BDE4B3-C4CF-48C6-9A36-500B2C3489D7}" destId="{A8C73946-C8F9-4786-96E6-D3060C361670}" srcOrd="0" destOrd="0" presId="urn:microsoft.com/office/officeart/2005/8/layout/list1"/>
    <dgm:cxn modelId="{9767179A-4998-4F7C-9F89-C447252721D4}" type="presParOf" srcId="{A0BDE4B3-C4CF-48C6-9A36-500B2C3489D7}" destId="{26F08A94-15C6-481E-9154-B20A5FEF7382}" srcOrd="1" destOrd="0" presId="urn:microsoft.com/office/officeart/2005/8/layout/list1"/>
    <dgm:cxn modelId="{64B0D249-D571-4FEB-8E87-C4281EDC097E}" type="presParOf" srcId="{4EDB460E-EA2F-4B80-AEEC-65936D828CCA}" destId="{01F7E01B-2FE7-4714-993D-04B86A559172}" srcOrd="5" destOrd="0" presId="urn:microsoft.com/office/officeart/2005/8/layout/list1"/>
    <dgm:cxn modelId="{BC9E5584-547F-465B-BAF4-FCF437BE327A}" type="presParOf" srcId="{4EDB460E-EA2F-4B80-AEEC-65936D828CCA}" destId="{82E27E00-3670-49D0-864C-CE6F328784BA}" srcOrd="6" destOrd="0" presId="urn:microsoft.com/office/officeart/2005/8/layout/list1"/>
    <dgm:cxn modelId="{603D7E95-4FA0-45B5-A353-87CF73232C68}" type="presParOf" srcId="{4EDB460E-EA2F-4B80-AEEC-65936D828CCA}" destId="{4FBEA8CE-36EC-4653-AD90-08F2B7C28F2F}" srcOrd="7" destOrd="0" presId="urn:microsoft.com/office/officeart/2005/8/layout/list1"/>
    <dgm:cxn modelId="{7CECFBDB-CB8F-4B25-A97E-F659ED8A7701}" type="presParOf" srcId="{4EDB460E-EA2F-4B80-AEEC-65936D828CCA}" destId="{AB243640-CBD1-43F3-9550-87CD853188CF}" srcOrd="8" destOrd="0" presId="urn:microsoft.com/office/officeart/2005/8/layout/list1"/>
    <dgm:cxn modelId="{06FE59CB-2B75-49DD-82F4-A1DE05EB41C1}" type="presParOf" srcId="{AB243640-CBD1-43F3-9550-87CD853188CF}" destId="{537D21AA-C489-45EE-A8B2-F1889B87C301}" srcOrd="0" destOrd="0" presId="urn:microsoft.com/office/officeart/2005/8/layout/list1"/>
    <dgm:cxn modelId="{995425D5-F9D1-401C-9AB8-0825D8DB6E82}" type="presParOf" srcId="{AB243640-CBD1-43F3-9550-87CD853188CF}" destId="{B6324098-4C94-444C-ACA4-D91C5374D090}" srcOrd="1" destOrd="0" presId="urn:microsoft.com/office/officeart/2005/8/layout/list1"/>
    <dgm:cxn modelId="{B09D3AF9-77CF-47CE-AB8B-4C8985D8ABDA}" type="presParOf" srcId="{4EDB460E-EA2F-4B80-AEEC-65936D828CCA}" destId="{A0859D56-97BB-4716-9C87-9D28D85A49EB}" srcOrd="9" destOrd="0" presId="urn:microsoft.com/office/officeart/2005/8/layout/list1"/>
    <dgm:cxn modelId="{7B62EA73-4A0E-4197-997C-F4EC47D4D93E}" type="presParOf" srcId="{4EDB460E-EA2F-4B80-AEEC-65936D828CCA}" destId="{68FB6DFD-8703-4046-9703-C2FCDB4EF6B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0.0028</cdr:x>
      <cdr:y>0.21554</cdr:y>
    </cdr:from>
    <cdr:to>
      <cdr:x>0.84882</cdr:x>
      <cdr:y>0.91833</cdr:y>
    </cdr:to>
    <cdr:pic>
      <cdr:nvPicPr>
        <cdr:cNvPr id="8" name="Рисунок 7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1845" y="571550"/>
          <a:ext cx="3579070" cy="1863600"/>
        </a:xfrm>
        <a:prstGeom xmlns:a="http://schemas.openxmlformats.org/drawingml/2006/main" prst="rect">
          <a:avLst/>
        </a:prstGeom>
      </cdr:spPr>
    </cdr:pic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</cdr:x>
      <cdr:y>0.21442</cdr:y>
    </cdr:from>
    <cdr:to>
      <cdr:x>0.86327</cdr:x>
      <cdr:y>0.93839</cdr:y>
    </cdr:to>
    <cdr:pic>
      <cdr:nvPicPr>
        <cdr:cNvPr id="8" name="Рисунок 7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568580"/>
          <a:ext cx="3652038" cy="1919759"/>
        </a:xfrm>
        <a:prstGeom xmlns:a="http://schemas.openxmlformats.org/drawingml/2006/main" prst="rect">
          <a:avLst/>
        </a:prstGeom>
      </cdr:spPr>
    </cdr:pic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</cdr:x>
      <cdr:y>0.2029</cdr:y>
    </cdr:from>
    <cdr:to>
      <cdr:x>0.86327</cdr:x>
      <cdr:y>0.94967</cdr:y>
    </cdr:to>
    <cdr:pic>
      <cdr:nvPicPr>
        <cdr:cNvPr id="5" name="Рисунок 4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538032"/>
          <a:ext cx="3652038" cy="1980218"/>
        </a:xfrm>
        <a:prstGeom xmlns:a="http://schemas.openxmlformats.org/drawingml/2006/main" prst="rect">
          <a:avLst/>
        </a:prstGeom>
      </cdr:spPr>
    </cdr:pic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</cdr:x>
      <cdr:y>0.22064</cdr:y>
    </cdr:from>
    <cdr:to>
      <cdr:x>0.86327</cdr:x>
      <cdr:y>0.92386</cdr:y>
    </cdr:to>
    <cdr:pic>
      <cdr:nvPicPr>
        <cdr:cNvPr id="4" name="Рисунок 3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585066"/>
          <a:ext cx="3652054" cy="1864732"/>
        </a:xfrm>
        <a:prstGeom xmlns:a="http://schemas.openxmlformats.org/drawingml/2006/main" prst="rect">
          <a:avLst/>
        </a:prstGeom>
      </cdr:spPr>
    </cdr:pic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</cdr:x>
      <cdr:y>0.21987</cdr:y>
    </cdr:from>
    <cdr:to>
      <cdr:x>0.86327</cdr:x>
      <cdr:y>0.94384</cdr:y>
    </cdr:to>
    <cdr:pic>
      <cdr:nvPicPr>
        <cdr:cNvPr id="8" name="Рисунок 7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583035"/>
          <a:ext cx="3652038" cy="1919759"/>
        </a:xfrm>
        <a:prstGeom xmlns:a="http://schemas.openxmlformats.org/drawingml/2006/main" prst="rect">
          <a:avLst/>
        </a:prstGeom>
      </cdr:spPr>
    </cdr:pic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0.00435</cdr:x>
      <cdr:y>0.23684</cdr:y>
    </cdr:from>
    <cdr:to>
      <cdr:x>0.86762</cdr:x>
      <cdr:y>0.94967</cdr:y>
    </cdr:to>
    <cdr:pic>
      <cdr:nvPicPr>
        <cdr:cNvPr id="5" name="Рисунок 4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8403" y="628040"/>
          <a:ext cx="3652037" cy="1890209"/>
        </a:xfrm>
        <a:prstGeom xmlns:a="http://schemas.openxmlformats.org/drawingml/2006/main" prst="rect">
          <a:avLst/>
        </a:prstGeom>
      </cdr:spPr>
    </cdr:pic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</cdr:x>
      <cdr:y>0.23985</cdr:y>
    </cdr:from>
    <cdr:to>
      <cdr:x>0.86327</cdr:x>
      <cdr:y>0.92857</cdr:y>
    </cdr:to>
    <cdr:pic>
      <cdr:nvPicPr>
        <cdr:cNvPr id="4" name="Рисунок 3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636020"/>
          <a:ext cx="3652038" cy="1826279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0.00518</cdr:x>
      <cdr:y>0.21987</cdr:y>
    </cdr:from>
    <cdr:to>
      <cdr:x>0.85838</cdr:x>
      <cdr:y>0.9327</cdr:y>
    </cdr:to>
    <cdr:pic>
      <cdr:nvPicPr>
        <cdr:cNvPr id="5" name="Рисунок 4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21903" y="583035"/>
          <a:ext cx="3609437" cy="1890219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0.20141</cdr:y>
    </cdr:from>
    <cdr:to>
      <cdr:x>0.86445</cdr:x>
      <cdr:y>0.95044</cdr:y>
    </cdr:to>
    <cdr:pic>
      <cdr:nvPicPr>
        <cdr:cNvPr id="4" name="Рисунок 3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534081"/>
          <a:ext cx="3657030" cy="1986199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0.21929</cdr:y>
    </cdr:from>
    <cdr:to>
      <cdr:x>0.86327</cdr:x>
      <cdr:y>0.94326</cdr:y>
    </cdr:to>
    <cdr:pic>
      <cdr:nvPicPr>
        <cdr:cNvPr id="8" name="Рисунок 7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581481"/>
          <a:ext cx="3652038" cy="1919759"/>
        </a:xfrm>
        <a:prstGeom xmlns:a="http://schemas.openxmlformats.org/drawingml/2006/main" prst="rect">
          <a:avLst/>
        </a:prstGeom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0.2029</cdr:y>
    </cdr:from>
    <cdr:to>
      <cdr:x>0.86327</cdr:x>
      <cdr:y>0.94967</cdr:y>
    </cdr:to>
    <cdr:pic>
      <cdr:nvPicPr>
        <cdr:cNvPr id="5" name="Рисунок 4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538030"/>
          <a:ext cx="3652038" cy="1980218"/>
        </a:xfrm>
        <a:prstGeom xmlns:a="http://schemas.openxmlformats.org/drawingml/2006/main" prst="rect">
          <a:avLst/>
        </a:prstGeom>
      </cdr:spPr>
    </cdr:pic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0.24793</cdr:y>
    </cdr:from>
    <cdr:to>
      <cdr:x>0.86327</cdr:x>
      <cdr:y>0.95115</cdr:y>
    </cdr:to>
    <cdr:pic>
      <cdr:nvPicPr>
        <cdr:cNvPr id="4" name="Рисунок 3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-2445160" y="657439"/>
          <a:ext cx="3652038" cy="1864736"/>
        </a:xfrm>
        <a:prstGeom xmlns:a="http://schemas.openxmlformats.org/drawingml/2006/main" prst="rect">
          <a:avLst/>
        </a:prstGeom>
      </cdr:spPr>
    </cdr:pic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0.21929</cdr:y>
    </cdr:from>
    <cdr:to>
      <cdr:x>0.86327</cdr:x>
      <cdr:y>0.94326</cdr:y>
    </cdr:to>
    <cdr:pic>
      <cdr:nvPicPr>
        <cdr:cNvPr id="8" name="Рисунок 7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-216000" y="581481"/>
          <a:ext cx="3652038" cy="1919759"/>
        </a:xfrm>
        <a:prstGeom xmlns:a="http://schemas.openxmlformats.org/drawingml/2006/main" prst="rect">
          <a:avLst/>
        </a:prstGeom>
      </cdr:spPr>
    </cdr:pic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0.2029</cdr:y>
    </cdr:from>
    <cdr:to>
      <cdr:x>0.86327</cdr:x>
      <cdr:y>0.94967</cdr:y>
    </cdr:to>
    <cdr:pic>
      <cdr:nvPicPr>
        <cdr:cNvPr id="5" name="Рисунок 4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538030"/>
          <a:ext cx="3652038" cy="1980218"/>
        </a:xfrm>
        <a:prstGeom xmlns:a="http://schemas.openxmlformats.org/drawingml/2006/main" prst="rect">
          <a:avLst/>
        </a:prstGeom>
      </cdr:spPr>
    </cdr:pic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</cdr:x>
      <cdr:y>0.22064</cdr:y>
    </cdr:from>
    <cdr:to>
      <cdr:x>0.86327</cdr:x>
      <cdr:y>0.9294</cdr:y>
    </cdr:to>
    <cdr:pic>
      <cdr:nvPicPr>
        <cdr:cNvPr id="4" name="Рисунок 3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585073"/>
          <a:ext cx="3652037" cy="1879437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373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7" y="4686499"/>
            <a:ext cx="5388610" cy="443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4137A86-F240-49D7-9D63-C2A85342C9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4216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137A86-F240-49D7-9D63-C2A85342C962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818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137A86-F240-49D7-9D63-C2A85342C962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079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137A86-F240-49D7-9D63-C2A85342C962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009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1E30A-3CE8-4E1A-BA70-C5051F0E9B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224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004E9-3B9B-471E-BFD9-F1621D217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919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B88E0-33A9-4E4E-BC12-C7C2F92E6A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493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70080-679F-44F7-9008-A3037B8CB92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AD586-5BA2-4A29-A9FB-10706F6EA58B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b="0" spc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000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 i="1"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2006-297F-4971-8272-4C2676CCD4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A4CDE-3E0B-40E7-AF1F-04094F9D5B5A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b="0" spc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76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 i="1"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5C82C9C-685F-4024-8B35-0F97E7DEAE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05EC6-92FF-4973-83BF-C3CD0B03602D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b="0" spc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659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k object 1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bk object 17"/>
          <p:cNvSpPr>
            <a:spLocks noChangeArrowheads="1"/>
          </p:cNvSpPr>
          <p:nvPr/>
        </p:nvSpPr>
        <p:spPr bwMode="auto">
          <a:xfrm>
            <a:off x="1000125" y="17463"/>
            <a:ext cx="8143875" cy="109061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bk object 18"/>
          <p:cNvSpPr>
            <a:spLocks noChangeArrowheads="1"/>
          </p:cNvSpPr>
          <p:nvPr/>
        </p:nvSpPr>
        <p:spPr bwMode="auto">
          <a:xfrm>
            <a:off x="1319213" y="84138"/>
            <a:ext cx="5175250" cy="6223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bk object 19"/>
          <p:cNvSpPr>
            <a:spLocks noChangeArrowheads="1"/>
          </p:cNvSpPr>
          <p:nvPr/>
        </p:nvSpPr>
        <p:spPr bwMode="auto">
          <a:xfrm>
            <a:off x="6121400" y="84138"/>
            <a:ext cx="465138" cy="622300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bk object 20"/>
          <p:cNvSpPr>
            <a:spLocks noChangeArrowheads="1"/>
          </p:cNvSpPr>
          <p:nvPr/>
        </p:nvSpPr>
        <p:spPr bwMode="auto">
          <a:xfrm>
            <a:off x="6215063" y="84138"/>
            <a:ext cx="2743200" cy="622300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bk object 21"/>
          <p:cNvSpPr>
            <a:spLocks noChangeArrowheads="1"/>
          </p:cNvSpPr>
          <p:nvPr/>
        </p:nvSpPr>
        <p:spPr bwMode="auto">
          <a:xfrm>
            <a:off x="6978650" y="419100"/>
            <a:ext cx="449263" cy="623888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 i="1"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9" name="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A754E51-06D8-479F-BA61-086DDFD3F0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5A435-BA02-47CD-80F9-C7881C3AA0A7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b="0" spc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464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97E900-1C51-4FD4-89E5-6FBE095863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A7146-739C-44F5-A7DA-38D3CD920689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b="0" spc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486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6964" y="274639"/>
            <a:ext cx="8230073" cy="16065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276225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276225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3349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F9542C4-5F37-42C1-86F3-C884ECB16B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2686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BBE36-5433-4365-9BC1-FBCB4C263F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701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B9227-5B98-479C-AD8A-4E44BB1905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9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B13FD-1BEC-4CDA-8425-CCFB2E10E6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723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58AA2-29D9-428C-9390-D502981BCE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80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90960-EF4C-49D3-A4E5-C70BDF4C56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988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D6E88-548E-489D-AF00-C96CC6C870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589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1F30A-78BE-4B63-AE5D-730CD9C470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41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544CD-49D6-4BCD-A4E0-F037D6BFCE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499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6F2D62A-BAC5-4A75-9E19-BA1A55558C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k object 1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7" name="Holder 2"/>
          <p:cNvSpPr>
            <a:spLocks noGrp="1"/>
          </p:cNvSpPr>
          <p:nvPr>
            <p:ph type="title"/>
          </p:nvPr>
        </p:nvSpPr>
        <p:spPr bwMode="auto">
          <a:xfrm>
            <a:off x="174625" y="139700"/>
            <a:ext cx="879475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altLang="ru-RU" smtClean="0"/>
          </a:p>
        </p:txBody>
      </p:sp>
      <p:sp>
        <p:nvSpPr>
          <p:cNvPr id="1028" name="Holder 3"/>
          <p:cNvSpPr>
            <a:spLocks noGrp="1"/>
          </p:cNvSpPr>
          <p:nvPr>
            <p:ph type="body" idx="1"/>
          </p:nvPr>
        </p:nvSpPr>
        <p:spPr bwMode="auto">
          <a:xfrm>
            <a:off x="257175" y="1536700"/>
            <a:ext cx="86296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alt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325" y="6378575"/>
            <a:ext cx="292735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8575"/>
            <a:ext cx="2103438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6386BA-E1C8-4462-9405-3C4E7D5241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01100" y="6513513"/>
            <a:ext cx="361950" cy="669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5400" fontAlgn="auto">
              <a:spcBef>
                <a:spcPts val="0"/>
              </a:spcBef>
              <a:spcAft>
                <a:spcPts val="0"/>
              </a:spcAft>
              <a:defRPr sz="2200" b="1" spc="-15">
                <a:latin typeface="Arial"/>
                <a:cs typeface="Arial"/>
              </a:defRPr>
            </a:lvl1pPr>
          </a:lstStyle>
          <a:p>
            <a:pPr>
              <a:defRPr/>
            </a:pPr>
            <a:fld id="{87339A77-940D-4CC5-998D-0ABDB4325EA1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b="0" spc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011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29.jpeg"/><Relationship Id="rId3" Type="http://schemas.openxmlformats.org/officeDocument/2006/relationships/image" Target="../media/image9.png"/><Relationship Id="rId7" Type="http://schemas.openxmlformats.org/officeDocument/2006/relationships/image" Target="../media/image26.jpeg"/><Relationship Id="rId12" Type="http://schemas.openxmlformats.org/officeDocument/2006/relationships/image" Target="../media/image28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2.jpeg"/><Relationship Id="rId1" Type="http://schemas.openxmlformats.org/officeDocument/2006/relationships/vmlDrawing" Target="../drawings/vmlDrawing1.vml"/><Relationship Id="rId6" Type="http://schemas.openxmlformats.org/officeDocument/2006/relationships/chart" Target="../charts/chart3.xml"/><Relationship Id="rId11" Type="http://schemas.openxmlformats.org/officeDocument/2006/relationships/image" Target="../media/image27.jpeg"/><Relationship Id="rId5" Type="http://schemas.openxmlformats.org/officeDocument/2006/relationships/chart" Target="../charts/chart2.xml"/><Relationship Id="rId15" Type="http://schemas.openxmlformats.org/officeDocument/2006/relationships/image" Target="../media/image31.jpeg"/><Relationship Id="rId10" Type="http://schemas.openxmlformats.org/officeDocument/2006/relationships/oleObject" Target="../embeddings/oleObject2.bin"/><Relationship Id="rId4" Type="http://schemas.openxmlformats.org/officeDocument/2006/relationships/chart" Target="../charts/chart1.xml"/><Relationship Id="rId9" Type="http://schemas.openxmlformats.org/officeDocument/2006/relationships/image" Target="../media/image24.emf"/><Relationship Id="rId1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chart" Target="../charts/chart4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jpeg"/><Relationship Id="rId11" Type="http://schemas.openxmlformats.org/officeDocument/2006/relationships/image" Target="../media/image33.png"/><Relationship Id="rId5" Type="http://schemas.openxmlformats.org/officeDocument/2006/relationships/chart" Target="../charts/chart6.xml"/><Relationship Id="rId10" Type="http://schemas.openxmlformats.org/officeDocument/2006/relationships/image" Target="../media/image9.png"/><Relationship Id="rId4" Type="http://schemas.openxmlformats.org/officeDocument/2006/relationships/chart" Target="../charts/chart5.xml"/><Relationship Id="rId9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chart" Target="../charts/chart7.xml"/><Relationship Id="rId7" Type="http://schemas.openxmlformats.org/officeDocument/2006/relationships/image" Target="../media/image2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eg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9.png"/><Relationship Id="rId7" Type="http://schemas.openxmlformats.org/officeDocument/2006/relationships/image" Target="../media/image26.jpeg"/><Relationship Id="rId12" Type="http://schemas.openxmlformats.org/officeDocument/2006/relationships/image" Target="../media/image28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chart" Target="../charts/chart12.xml"/><Relationship Id="rId11" Type="http://schemas.openxmlformats.org/officeDocument/2006/relationships/image" Target="../media/image27.jpeg"/><Relationship Id="rId5" Type="http://schemas.openxmlformats.org/officeDocument/2006/relationships/chart" Target="../charts/chart11.xml"/><Relationship Id="rId10" Type="http://schemas.openxmlformats.org/officeDocument/2006/relationships/oleObject" Target="../embeddings/oleObject6.bin"/><Relationship Id="rId4" Type="http://schemas.openxmlformats.org/officeDocument/2006/relationships/chart" Target="../charts/chart10.xml"/><Relationship Id="rId9" Type="http://schemas.openxmlformats.org/officeDocument/2006/relationships/image" Target="../media/image24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9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13" Type="http://schemas.openxmlformats.org/officeDocument/2006/relationships/image" Target="../media/image43.jpeg"/><Relationship Id="rId18" Type="http://schemas.openxmlformats.org/officeDocument/2006/relationships/image" Target="../media/image31.jpeg"/><Relationship Id="rId3" Type="http://schemas.openxmlformats.org/officeDocument/2006/relationships/image" Target="../media/image9.png"/><Relationship Id="rId7" Type="http://schemas.openxmlformats.org/officeDocument/2006/relationships/oleObject" Target="../embeddings/oleObject7.bin"/><Relationship Id="rId12" Type="http://schemas.microsoft.com/office/2007/relationships/hdphoto" Target="../media/hdphoto1.wdp"/><Relationship Id="rId17" Type="http://schemas.openxmlformats.org/officeDocument/2006/relationships/image" Target="../media/image44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8.jpeg"/><Relationship Id="rId1" Type="http://schemas.openxmlformats.org/officeDocument/2006/relationships/vmlDrawing" Target="../drawings/vmlDrawing4.vml"/><Relationship Id="rId6" Type="http://schemas.openxmlformats.org/officeDocument/2006/relationships/chart" Target="../charts/chart15.xml"/><Relationship Id="rId11" Type="http://schemas.openxmlformats.org/officeDocument/2006/relationships/image" Target="../media/image42.png"/><Relationship Id="rId5" Type="http://schemas.openxmlformats.org/officeDocument/2006/relationships/chart" Target="../charts/chart14.xml"/><Relationship Id="rId15" Type="http://schemas.openxmlformats.org/officeDocument/2006/relationships/image" Target="../media/image27.jpeg"/><Relationship Id="rId10" Type="http://schemas.openxmlformats.org/officeDocument/2006/relationships/image" Target="../media/image29.jpeg"/><Relationship Id="rId4" Type="http://schemas.openxmlformats.org/officeDocument/2006/relationships/chart" Target="../charts/chart13.xml"/><Relationship Id="rId9" Type="http://schemas.openxmlformats.org/officeDocument/2006/relationships/oleObject" Target="../embeddings/oleObject8.bin"/><Relationship Id="rId1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" name="object 2"/>
          <p:cNvSpPr>
            <a:spLocks noChangeArrowheads="1"/>
          </p:cNvSpPr>
          <p:nvPr/>
        </p:nvSpPr>
        <p:spPr bwMode="auto">
          <a:xfrm>
            <a:off x="306000" y="1538790"/>
            <a:ext cx="8532000" cy="377425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124" name="object 5"/>
          <p:cNvSpPr txBox="1">
            <a:spLocks noChangeArrowheads="1"/>
          </p:cNvSpPr>
          <p:nvPr/>
        </p:nvSpPr>
        <p:spPr bwMode="auto">
          <a:xfrm>
            <a:off x="414000" y="1843200"/>
            <a:ext cx="8316000" cy="315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2700" indent="-12700" eaLnBrk="0" hangingPunct="0">
              <a:tabLst>
                <a:tab pos="3006725" algn="l"/>
                <a:tab pos="5668963" algn="l"/>
                <a:tab pos="6413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3006725" algn="l"/>
                <a:tab pos="5668963" algn="l"/>
                <a:tab pos="6413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3006725" algn="l"/>
                <a:tab pos="5668963" algn="l"/>
                <a:tab pos="6413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3006725" algn="l"/>
                <a:tab pos="5668963" algn="l"/>
                <a:tab pos="6413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3006725" algn="l"/>
                <a:tab pos="5668963" algn="l"/>
                <a:tab pos="6413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06725" algn="l"/>
                <a:tab pos="5668963" algn="l"/>
                <a:tab pos="6413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06725" algn="l"/>
                <a:tab pos="5668963" algn="l"/>
                <a:tab pos="6413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06725" algn="l"/>
                <a:tab pos="5668963" algn="l"/>
                <a:tab pos="6413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06725" algn="l"/>
                <a:tab pos="5668963" algn="l"/>
                <a:tab pos="6413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ts val="4088"/>
              </a:lnSpc>
              <a:defRPr/>
            </a:pPr>
            <a:r>
              <a:rPr lang="ru-RU" alt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БЮДЖЕТ</a:t>
            </a:r>
          </a:p>
          <a:p>
            <a:pPr algn="ctr" eaLnBrk="1" hangingPunct="1">
              <a:lnSpc>
                <a:spcPts val="4088"/>
              </a:lnSpc>
              <a:defRPr/>
            </a:pPr>
            <a:r>
              <a:rPr lang="ru-RU" alt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Константиновского сельского поселения на 2018 г. и</a:t>
            </a:r>
          </a:p>
          <a:p>
            <a:pPr algn="ctr" eaLnBrk="1" hangingPunct="1">
              <a:lnSpc>
                <a:spcPts val="4088"/>
              </a:lnSpc>
              <a:defRPr/>
            </a:pPr>
            <a:r>
              <a:rPr lang="ru-RU" alt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плановый период 2019-2020 гг.</a:t>
            </a:r>
          </a:p>
          <a:p>
            <a:pPr algn="ctr" eaLnBrk="1" hangingPunct="1">
              <a:lnSpc>
                <a:spcPts val="4088"/>
              </a:lnSpc>
              <a:tabLst/>
              <a:defRPr/>
            </a:pPr>
            <a:endParaRPr lang="ru-RU" altLang="ru-RU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 eaLnBrk="1" hangingPunct="1">
              <a:lnSpc>
                <a:spcPts val="4088"/>
              </a:lnSpc>
              <a:defRPr/>
            </a:pPr>
            <a:r>
              <a:rPr lang="ru-RU" alt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БЮДЖЕТ ДЛЯ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403785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26495" y="0"/>
            <a:ext cx="9082068" cy="856800"/>
            <a:chOff x="26495" y="0"/>
            <a:chExt cx="9082068" cy="856800"/>
          </a:xfrm>
        </p:grpSpPr>
        <p:sp>
          <p:nvSpPr>
            <p:cNvPr id="16" name="object 3"/>
            <p:cNvSpPr>
              <a:spLocks noChangeArrowheads="1"/>
            </p:cNvSpPr>
            <p:nvPr/>
          </p:nvSpPr>
          <p:spPr bwMode="auto">
            <a:xfrm>
              <a:off x="36000" y="342000"/>
              <a:ext cx="9072563" cy="514800"/>
            </a:xfrm>
            <a:prstGeom prst="rect">
              <a:avLst/>
            </a:prstGeom>
            <a:blipFill dpi="0" rotWithShape="1">
              <a:blip r:embed="rId2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Константиновское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  <a:endParaRPr lang="ru-RU" alt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Rectangle 32"/>
            <p:cNvSpPr>
              <a:spLocks noChangeArrowheads="1"/>
            </p:cNvSpPr>
            <p:nvPr/>
          </p:nvSpPr>
          <p:spPr bwMode="auto">
            <a:xfrm>
              <a:off x="969315" y="334800"/>
              <a:ext cx="7196330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Этапы составления и утверждения бюджета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733575094"/>
              </p:ext>
            </p:extLst>
          </p:nvPr>
        </p:nvGraphicFramePr>
        <p:xfrm>
          <a:off x="406586" y="1043735"/>
          <a:ext cx="828092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53552" y="1466782"/>
            <a:ext cx="5903913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2787A0"/>
            </a:solidFill>
          </a:ln>
        </p:spPr>
        <p:txBody>
          <a:bodyPr anchor="ctr">
            <a:spAutoFit/>
          </a:bodyPr>
          <a:lstStyle/>
          <a:p>
            <a:pPr marL="12700" marR="6350" algn="just" defTabSz="360000">
              <a:lnSpc>
                <a:spcPct val="100000"/>
              </a:lnSpc>
            </a:pPr>
            <a:r>
              <a:rPr lang="ru-RU" sz="1200" spc="-35" dirty="0" smtClean="0">
                <a:latin typeface="Arial"/>
                <a:cs typeface="Arial"/>
              </a:rPr>
              <a:t>	Р</a:t>
            </a:r>
            <a:r>
              <a:rPr lang="ru-RU" sz="1200" dirty="0" smtClean="0">
                <a:latin typeface="Arial"/>
                <a:cs typeface="Arial"/>
              </a:rPr>
              <a:t>а</a:t>
            </a:r>
            <a:r>
              <a:rPr lang="ru-RU" sz="1200" spc="-5" dirty="0" smtClean="0">
                <a:latin typeface="Arial"/>
                <a:cs typeface="Arial"/>
              </a:rPr>
              <a:t>б</a:t>
            </a:r>
            <a:r>
              <a:rPr lang="ru-RU" sz="1200" spc="-20" dirty="0" smtClean="0">
                <a:latin typeface="Arial"/>
                <a:cs typeface="Arial"/>
              </a:rPr>
              <a:t>о</a:t>
            </a:r>
            <a:r>
              <a:rPr lang="ru-RU" sz="1200" spc="-10" dirty="0" smtClean="0">
                <a:latin typeface="Arial"/>
                <a:cs typeface="Arial"/>
              </a:rPr>
              <a:t>т</a:t>
            </a:r>
            <a:r>
              <a:rPr lang="ru-RU" sz="1200" dirty="0" smtClean="0">
                <a:latin typeface="Arial"/>
                <a:cs typeface="Arial"/>
              </a:rPr>
              <a:t>а</a:t>
            </a:r>
            <a:r>
              <a:rPr lang="ru-RU" sz="1200" spc="-30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по</a:t>
            </a:r>
            <a:r>
              <a:rPr lang="ru-RU" sz="1200" spc="-10" dirty="0" smtClean="0">
                <a:latin typeface="Arial"/>
                <a:cs typeface="Arial"/>
              </a:rPr>
              <a:t> </a:t>
            </a:r>
            <a:r>
              <a:rPr lang="ru-RU" sz="1200" spc="10" dirty="0" smtClean="0">
                <a:latin typeface="Arial"/>
                <a:cs typeface="Arial"/>
              </a:rPr>
              <a:t>с</a:t>
            </a:r>
            <a:r>
              <a:rPr lang="ru-RU" sz="1200" dirty="0" smtClean="0">
                <a:latin typeface="Arial"/>
                <a:cs typeface="Arial"/>
              </a:rPr>
              <a:t>ос</a:t>
            </a:r>
            <a:r>
              <a:rPr lang="ru-RU" sz="1200" spc="-10" dirty="0" smtClean="0">
                <a:latin typeface="Arial"/>
                <a:cs typeface="Arial"/>
              </a:rPr>
              <a:t>т</a:t>
            </a:r>
            <a:r>
              <a:rPr lang="ru-RU" sz="1200" dirty="0" smtClean="0">
                <a:latin typeface="Arial"/>
                <a:cs typeface="Arial"/>
              </a:rPr>
              <a:t>а</a:t>
            </a:r>
            <a:r>
              <a:rPr lang="ru-RU" sz="1200" spc="-30" dirty="0" smtClean="0">
                <a:latin typeface="Arial"/>
                <a:cs typeface="Arial"/>
              </a:rPr>
              <a:t>в</a:t>
            </a:r>
            <a:r>
              <a:rPr lang="ru-RU" sz="1200" spc="-5" dirty="0" smtClean="0">
                <a:latin typeface="Arial"/>
                <a:cs typeface="Arial"/>
              </a:rPr>
              <a:t>л</a:t>
            </a:r>
            <a:r>
              <a:rPr lang="ru-RU" sz="1200" dirty="0" smtClean="0">
                <a:latin typeface="Arial"/>
                <a:cs typeface="Arial"/>
              </a:rPr>
              <a:t>ению</a:t>
            </a:r>
            <a:r>
              <a:rPr lang="ru-RU" sz="1200" spc="-15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пр</a:t>
            </a:r>
            <a:r>
              <a:rPr lang="ru-RU" sz="1200" spc="5" dirty="0" smtClean="0">
                <a:latin typeface="Arial"/>
                <a:cs typeface="Arial"/>
              </a:rPr>
              <a:t>о</a:t>
            </a:r>
            <a:r>
              <a:rPr lang="ru-RU" sz="1200" dirty="0" smtClean="0">
                <a:latin typeface="Arial"/>
                <a:cs typeface="Arial"/>
              </a:rPr>
              <a:t>е</a:t>
            </a:r>
            <a:r>
              <a:rPr lang="ru-RU" sz="1200" spc="10" dirty="0" smtClean="0">
                <a:latin typeface="Arial"/>
                <a:cs typeface="Arial"/>
              </a:rPr>
              <a:t>к</a:t>
            </a:r>
            <a:r>
              <a:rPr lang="ru-RU" sz="1200" spc="-10" dirty="0" smtClean="0">
                <a:latin typeface="Arial"/>
                <a:cs typeface="Arial"/>
              </a:rPr>
              <a:t>т</a:t>
            </a:r>
            <a:r>
              <a:rPr lang="ru-RU" sz="1200" dirty="0" smtClean="0">
                <a:latin typeface="Arial"/>
                <a:cs typeface="Arial"/>
              </a:rPr>
              <a:t>а</a:t>
            </a:r>
            <a:r>
              <a:rPr lang="ru-RU" sz="1200" spc="-45" dirty="0" smtClean="0">
                <a:latin typeface="Arial"/>
                <a:cs typeface="Arial"/>
              </a:rPr>
              <a:t> </a:t>
            </a:r>
            <a:r>
              <a:rPr lang="ru-RU" sz="1200" spc="-5" dirty="0" smtClean="0">
                <a:latin typeface="Arial"/>
                <a:cs typeface="Arial"/>
              </a:rPr>
              <a:t>б</a:t>
            </a:r>
            <a:r>
              <a:rPr lang="ru-RU" sz="1200" spc="-25" dirty="0" smtClean="0">
                <a:latin typeface="Arial"/>
                <a:cs typeface="Arial"/>
              </a:rPr>
              <a:t>ю</a:t>
            </a:r>
            <a:r>
              <a:rPr lang="ru-RU" sz="1200" spc="-5" dirty="0" smtClean="0">
                <a:latin typeface="Arial"/>
                <a:cs typeface="Arial"/>
              </a:rPr>
              <a:t>д</a:t>
            </a:r>
            <a:r>
              <a:rPr lang="ru-RU" sz="1200" dirty="0" smtClean="0">
                <a:latin typeface="Arial"/>
                <a:cs typeface="Arial"/>
              </a:rPr>
              <a:t>ж</a:t>
            </a:r>
            <a:r>
              <a:rPr lang="ru-RU" sz="1200" spc="-30" dirty="0" smtClean="0">
                <a:latin typeface="Arial"/>
                <a:cs typeface="Arial"/>
              </a:rPr>
              <a:t>е</a:t>
            </a:r>
            <a:r>
              <a:rPr lang="ru-RU" sz="1200" spc="-10" dirty="0" smtClean="0">
                <a:latin typeface="Arial"/>
                <a:cs typeface="Arial"/>
              </a:rPr>
              <a:t>т</a:t>
            </a:r>
            <a:r>
              <a:rPr lang="ru-RU" sz="1200" dirty="0" smtClean="0">
                <a:latin typeface="Arial"/>
                <a:cs typeface="Arial"/>
              </a:rPr>
              <a:t>а</a:t>
            </a:r>
            <a:r>
              <a:rPr lang="ru-RU" sz="1200" spc="-20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с</a:t>
            </a:r>
            <a:r>
              <a:rPr lang="ru-RU" sz="1200" spc="-35" dirty="0" smtClean="0">
                <a:latin typeface="Arial"/>
                <a:cs typeface="Arial"/>
              </a:rPr>
              <a:t>е</a:t>
            </a:r>
            <a:r>
              <a:rPr lang="ru-RU" sz="1200" spc="-5" dirty="0" smtClean="0">
                <a:latin typeface="Arial"/>
                <a:cs typeface="Arial"/>
              </a:rPr>
              <a:t>л</a:t>
            </a:r>
            <a:r>
              <a:rPr lang="ru-RU" sz="1200" dirty="0" smtClean="0">
                <a:latin typeface="Arial"/>
                <a:cs typeface="Arial"/>
              </a:rPr>
              <a:t>ьс</a:t>
            </a:r>
            <a:r>
              <a:rPr lang="ru-RU" sz="1200" spc="10" dirty="0" smtClean="0">
                <a:latin typeface="Arial"/>
                <a:cs typeface="Arial"/>
              </a:rPr>
              <a:t>к</a:t>
            </a:r>
            <a:r>
              <a:rPr lang="ru-RU" sz="1200" dirty="0" smtClean="0">
                <a:latin typeface="Arial"/>
                <a:cs typeface="Arial"/>
              </a:rPr>
              <a:t>о</a:t>
            </a:r>
            <a:r>
              <a:rPr lang="ru-RU" sz="1200" spc="-30" dirty="0" smtClean="0">
                <a:latin typeface="Arial"/>
                <a:cs typeface="Arial"/>
              </a:rPr>
              <a:t>г</a:t>
            </a:r>
            <a:r>
              <a:rPr lang="ru-RU" sz="1200" dirty="0" smtClean="0">
                <a:latin typeface="Arial"/>
                <a:cs typeface="Arial"/>
              </a:rPr>
              <a:t>о</a:t>
            </a:r>
            <a:r>
              <a:rPr lang="ru-RU" sz="1200" spc="-20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пос</a:t>
            </a:r>
            <a:r>
              <a:rPr lang="ru-RU" sz="1200" spc="-30" dirty="0" smtClean="0">
                <a:latin typeface="Arial"/>
                <a:cs typeface="Arial"/>
              </a:rPr>
              <a:t>е</a:t>
            </a:r>
            <a:r>
              <a:rPr lang="ru-RU" sz="1200" spc="-5" dirty="0" smtClean="0">
                <a:latin typeface="Arial"/>
                <a:cs typeface="Arial"/>
              </a:rPr>
              <a:t>л</a:t>
            </a:r>
            <a:r>
              <a:rPr lang="ru-RU" sz="1200" dirty="0" smtClean="0">
                <a:latin typeface="Arial"/>
                <a:cs typeface="Arial"/>
              </a:rPr>
              <a:t>ения</a:t>
            </a:r>
            <a:r>
              <a:rPr lang="ru-RU" sz="1200" spc="-15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н</a:t>
            </a:r>
            <a:r>
              <a:rPr lang="ru-RU" sz="1200" spc="-25" dirty="0" smtClean="0">
                <a:latin typeface="Arial"/>
                <a:cs typeface="Arial"/>
              </a:rPr>
              <a:t>а</a:t>
            </a:r>
            <a:r>
              <a:rPr lang="ru-RU" sz="1200" dirty="0" smtClean="0">
                <a:latin typeface="Arial"/>
                <a:cs typeface="Arial"/>
              </a:rPr>
              <a:t>чина</a:t>
            </a:r>
            <a:r>
              <a:rPr lang="ru-RU" sz="1200" spc="-30" dirty="0" smtClean="0">
                <a:latin typeface="Arial"/>
                <a:cs typeface="Arial"/>
              </a:rPr>
              <a:t>е</a:t>
            </a:r>
            <a:r>
              <a:rPr lang="ru-RU" sz="1200" spc="-10" dirty="0" smtClean="0">
                <a:latin typeface="Arial"/>
                <a:cs typeface="Arial"/>
              </a:rPr>
              <a:t>т</a:t>
            </a:r>
            <a:r>
              <a:rPr lang="ru-RU" sz="1200" dirty="0" smtClean="0">
                <a:latin typeface="Arial"/>
                <a:cs typeface="Arial"/>
              </a:rPr>
              <a:t>ся</a:t>
            </a:r>
            <a:r>
              <a:rPr lang="ru-RU" sz="1200" spc="-25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за</a:t>
            </a:r>
            <a:r>
              <a:rPr lang="ru-RU" sz="1200" spc="-5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6 м</a:t>
            </a:r>
            <a:r>
              <a:rPr lang="ru-RU" sz="1200" spc="5" dirty="0" smtClean="0">
                <a:latin typeface="Arial"/>
                <a:cs typeface="Arial"/>
              </a:rPr>
              <a:t>е</a:t>
            </a:r>
            <a:r>
              <a:rPr lang="ru-RU" sz="1200" dirty="0" smtClean="0">
                <a:latin typeface="Arial"/>
                <a:cs typeface="Arial"/>
              </a:rPr>
              <a:t>ся</a:t>
            </a:r>
            <a:r>
              <a:rPr lang="ru-RU" sz="1200" spc="-20" dirty="0" smtClean="0">
                <a:latin typeface="Arial"/>
                <a:cs typeface="Arial"/>
              </a:rPr>
              <a:t>ц</a:t>
            </a:r>
            <a:r>
              <a:rPr lang="ru-RU" sz="1200" dirty="0" smtClean="0">
                <a:latin typeface="Arial"/>
                <a:cs typeface="Arial"/>
              </a:rPr>
              <a:t>ев</a:t>
            </a:r>
            <a:r>
              <a:rPr lang="ru-RU" sz="1200" spc="-15" dirty="0" smtClean="0">
                <a:latin typeface="Arial"/>
                <a:cs typeface="Arial"/>
              </a:rPr>
              <a:t> </a:t>
            </a:r>
            <a:r>
              <a:rPr lang="ru-RU" sz="1200" spc="-5" dirty="0" smtClean="0">
                <a:latin typeface="Arial"/>
                <a:cs typeface="Arial"/>
              </a:rPr>
              <a:t>д</a:t>
            </a:r>
            <a:r>
              <a:rPr lang="ru-RU" sz="1200" dirty="0" smtClean="0">
                <a:latin typeface="Arial"/>
                <a:cs typeface="Arial"/>
              </a:rPr>
              <a:t>о</a:t>
            </a:r>
            <a:r>
              <a:rPr lang="ru-RU" sz="1200" spc="-10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н</a:t>
            </a:r>
            <a:r>
              <a:rPr lang="ru-RU" sz="1200" spc="-25" dirty="0" smtClean="0">
                <a:latin typeface="Arial"/>
                <a:cs typeface="Arial"/>
              </a:rPr>
              <a:t>а</a:t>
            </a:r>
            <a:r>
              <a:rPr lang="ru-RU" sz="1200" dirty="0" smtClean="0">
                <a:latin typeface="Arial"/>
                <a:cs typeface="Arial"/>
              </a:rPr>
              <a:t>чала</a:t>
            </a:r>
            <a:r>
              <a:rPr lang="ru-RU" sz="1200" spc="-10" dirty="0" smtClean="0">
                <a:latin typeface="Arial"/>
                <a:cs typeface="Arial"/>
              </a:rPr>
              <a:t> </a:t>
            </a:r>
            <a:r>
              <a:rPr lang="ru-RU" sz="1200" spc="-20" dirty="0" smtClean="0">
                <a:latin typeface="Arial"/>
                <a:cs typeface="Arial"/>
              </a:rPr>
              <a:t>о</a:t>
            </a:r>
            <a:r>
              <a:rPr lang="ru-RU" sz="1200" dirty="0" smtClean="0">
                <a:latin typeface="Arial"/>
                <a:cs typeface="Arial"/>
              </a:rPr>
              <a:t>че</a:t>
            </a:r>
            <a:r>
              <a:rPr lang="ru-RU" sz="1200" spc="5" dirty="0" smtClean="0">
                <a:latin typeface="Arial"/>
                <a:cs typeface="Arial"/>
              </a:rPr>
              <a:t>р</a:t>
            </a:r>
            <a:r>
              <a:rPr lang="ru-RU" sz="1200" spc="-35" dirty="0" smtClean="0">
                <a:latin typeface="Arial"/>
                <a:cs typeface="Arial"/>
              </a:rPr>
              <a:t>е</a:t>
            </a:r>
            <a:r>
              <a:rPr lang="ru-RU" sz="1200" spc="-5" dirty="0" smtClean="0">
                <a:latin typeface="Arial"/>
                <a:cs typeface="Arial"/>
              </a:rPr>
              <a:t>д</a:t>
            </a:r>
            <a:r>
              <a:rPr lang="ru-RU" sz="1200" dirty="0" smtClean="0">
                <a:latin typeface="Arial"/>
                <a:cs typeface="Arial"/>
              </a:rPr>
              <a:t>но</a:t>
            </a:r>
            <a:r>
              <a:rPr lang="ru-RU" sz="1200" spc="-30" dirty="0" smtClean="0">
                <a:latin typeface="Arial"/>
                <a:cs typeface="Arial"/>
              </a:rPr>
              <a:t>г</a:t>
            </a:r>
            <a:r>
              <a:rPr lang="ru-RU" sz="1200" dirty="0" smtClean="0">
                <a:latin typeface="Arial"/>
                <a:cs typeface="Arial"/>
              </a:rPr>
              <a:t>о</a:t>
            </a:r>
            <a:r>
              <a:rPr lang="ru-RU" sz="1200" spc="-45" dirty="0" smtClean="0">
                <a:latin typeface="Arial"/>
                <a:cs typeface="Arial"/>
              </a:rPr>
              <a:t> </a:t>
            </a:r>
            <a:r>
              <a:rPr lang="ru-RU" sz="1200" spc="-5" dirty="0" smtClean="0">
                <a:latin typeface="Arial"/>
                <a:cs typeface="Arial"/>
              </a:rPr>
              <a:t>ф</a:t>
            </a:r>
            <a:r>
              <a:rPr lang="ru-RU" sz="1200" dirty="0" smtClean="0">
                <a:latin typeface="Arial"/>
                <a:cs typeface="Arial"/>
              </a:rPr>
              <a:t>инан</a:t>
            </a:r>
            <a:r>
              <a:rPr lang="ru-RU" sz="1200" spc="10" dirty="0" smtClean="0">
                <a:latin typeface="Arial"/>
                <a:cs typeface="Arial"/>
              </a:rPr>
              <a:t>с</a:t>
            </a:r>
            <a:r>
              <a:rPr lang="ru-RU" sz="1200" dirty="0" smtClean="0">
                <a:latin typeface="Arial"/>
                <a:cs typeface="Arial"/>
              </a:rPr>
              <a:t>о</a:t>
            </a:r>
            <a:r>
              <a:rPr lang="ru-RU" sz="1200" spc="-15" dirty="0" smtClean="0">
                <a:latin typeface="Arial"/>
                <a:cs typeface="Arial"/>
              </a:rPr>
              <a:t>в</a:t>
            </a:r>
            <a:r>
              <a:rPr lang="ru-RU" sz="1200" dirty="0" smtClean="0">
                <a:latin typeface="Arial"/>
                <a:cs typeface="Arial"/>
              </a:rPr>
              <a:t>о</a:t>
            </a:r>
            <a:r>
              <a:rPr lang="ru-RU" sz="1200" spc="-30" dirty="0" smtClean="0">
                <a:latin typeface="Arial"/>
                <a:cs typeface="Arial"/>
              </a:rPr>
              <a:t>г</a:t>
            </a:r>
            <a:r>
              <a:rPr lang="ru-RU" sz="1200" dirty="0" smtClean="0">
                <a:latin typeface="Arial"/>
                <a:cs typeface="Arial"/>
              </a:rPr>
              <a:t>о</a:t>
            </a:r>
            <a:r>
              <a:rPr lang="ru-RU" sz="1200" spc="-10" dirty="0" smtClean="0">
                <a:latin typeface="Arial"/>
                <a:cs typeface="Arial"/>
              </a:rPr>
              <a:t> </a:t>
            </a:r>
            <a:r>
              <a:rPr lang="ru-RU" sz="1200" spc="-30" dirty="0" smtClean="0">
                <a:latin typeface="Arial"/>
                <a:cs typeface="Arial"/>
              </a:rPr>
              <a:t>г</a:t>
            </a:r>
            <a:r>
              <a:rPr lang="ru-RU" sz="1200" spc="-20" dirty="0" smtClean="0">
                <a:latin typeface="Arial"/>
                <a:cs typeface="Arial"/>
              </a:rPr>
              <a:t>о</a:t>
            </a:r>
            <a:r>
              <a:rPr lang="ru-RU" sz="1200" spc="-5" dirty="0" smtClean="0">
                <a:latin typeface="Arial"/>
                <a:cs typeface="Arial"/>
              </a:rPr>
              <a:t>д</a:t>
            </a:r>
            <a:r>
              <a:rPr lang="ru-RU" sz="1200" dirty="0" smtClean="0">
                <a:latin typeface="Arial"/>
                <a:cs typeface="Arial"/>
              </a:rPr>
              <a:t>а.</a:t>
            </a:r>
            <a:r>
              <a:rPr lang="ru-RU" sz="1200" spc="5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А</a:t>
            </a:r>
            <a:r>
              <a:rPr lang="ru-RU" sz="1200" spc="-5" dirty="0" smtClean="0">
                <a:latin typeface="Arial"/>
                <a:cs typeface="Arial"/>
              </a:rPr>
              <a:t>д</a:t>
            </a:r>
            <a:r>
              <a:rPr lang="ru-RU" sz="1200" dirty="0" smtClean="0">
                <a:latin typeface="Arial"/>
                <a:cs typeface="Arial"/>
              </a:rPr>
              <a:t>министра</a:t>
            </a:r>
            <a:r>
              <a:rPr lang="ru-RU" sz="1200" spc="-5" dirty="0" smtClean="0">
                <a:latin typeface="Arial"/>
                <a:cs typeface="Arial"/>
              </a:rPr>
              <a:t>ц</a:t>
            </a:r>
            <a:r>
              <a:rPr lang="ru-RU" sz="1200" dirty="0" smtClean="0">
                <a:latin typeface="Arial"/>
                <a:cs typeface="Arial"/>
              </a:rPr>
              <a:t>ия</a:t>
            </a:r>
            <a:r>
              <a:rPr lang="ru-RU" sz="1200" spc="-5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с</a:t>
            </a:r>
            <a:r>
              <a:rPr lang="ru-RU" sz="1200" spc="-35" dirty="0" smtClean="0">
                <a:latin typeface="Arial"/>
                <a:cs typeface="Arial"/>
              </a:rPr>
              <a:t>е</a:t>
            </a:r>
            <a:r>
              <a:rPr lang="ru-RU" sz="1200" spc="-5" dirty="0" smtClean="0">
                <a:latin typeface="Arial"/>
                <a:cs typeface="Arial"/>
              </a:rPr>
              <a:t>л</a:t>
            </a:r>
            <a:r>
              <a:rPr lang="ru-RU" sz="1200" dirty="0" smtClean="0">
                <a:latin typeface="Arial"/>
                <a:cs typeface="Arial"/>
              </a:rPr>
              <a:t>ьс</a:t>
            </a:r>
            <a:r>
              <a:rPr lang="ru-RU" sz="1200" spc="10" dirty="0" smtClean="0">
                <a:latin typeface="Arial"/>
                <a:cs typeface="Arial"/>
              </a:rPr>
              <a:t>к</a:t>
            </a:r>
            <a:r>
              <a:rPr lang="ru-RU" sz="1200" dirty="0" smtClean="0">
                <a:latin typeface="Arial"/>
                <a:cs typeface="Arial"/>
              </a:rPr>
              <a:t>о</a:t>
            </a:r>
            <a:r>
              <a:rPr lang="ru-RU" sz="1200" spc="-30" dirty="0" smtClean="0">
                <a:latin typeface="Arial"/>
                <a:cs typeface="Arial"/>
              </a:rPr>
              <a:t>г</a:t>
            </a:r>
            <a:r>
              <a:rPr lang="ru-RU" sz="1200" dirty="0" smtClean="0">
                <a:latin typeface="Arial"/>
                <a:cs typeface="Arial"/>
              </a:rPr>
              <a:t>о пос</a:t>
            </a:r>
            <a:r>
              <a:rPr lang="ru-RU" sz="1200" spc="-30" dirty="0" smtClean="0">
                <a:latin typeface="Arial"/>
                <a:cs typeface="Arial"/>
              </a:rPr>
              <a:t>е</a:t>
            </a:r>
            <a:r>
              <a:rPr lang="ru-RU" sz="1200" spc="-5" dirty="0" smtClean="0">
                <a:latin typeface="Arial"/>
                <a:cs typeface="Arial"/>
              </a:rPr>
              <a:t>л</a:t>
            </a:r>
            <a:r>
              <a:rPr lang="ru-RU" sz="1200" dirty="0" smtClean="0">
                <a:latin typeface="Arial"/>
                <a:cs typeface="Arial"/>
              </a:rPr>
              <a:t>ения</a:t>
            </a:r>
            <a:r>
              <a:rPr lang="ru-RU" sz="1200" spc="-10" dirty="0" smtClean="0">
                <a:latin typeface="Arial"/>
                <a:cs typeface="Arial"/>
              </a:rPr>
              <a:t> </a:t>
            </a:r>
            <a:r>
              <a:rPr lang="ru-RU" sz="1200" spc="-15" dirty="0" smtClean="0">
                <a:latin typeface="Arial"/>
                <a:cs typeface="Arial"/>
              </a:rPr>
              <a:t>у</a:t>
            </a:r>
            <a:r>
              <a:rPr lang="ru-RU" sz="1200" dirty="0" smtClean="0">
                <a:latin typeface="Arial"/>
                <a:cs typeface="Arial"/>
              </a:rPr>
              <a:t>т</a:t>
            </a:r>
            <a:r>
              <a:rPr lang="ru-RU" sz="1200" spc="-15" dirty="0" smtClean="0">
                <a:latin typeface="Arial"/>
                <a:cs typeface="Arial"/>
              </a:rPr>
              <a:t>в</a:t>
            </a:r>
            <a:r>
              <a:rPr lang="ru-RU" sz="1200" dirty="0" smtClean="0">
                <a:latin typeface="Arial"/>
                <a:cs typeface="Arial"/>
              </a:rPr>
              <a:t>ержда</a:t>
            </a:r>
            <a:r>
              <a:rPr lang="ru-RU" sz="1200" spc="-30" dirty="0" smtClean="0">
                <a:latin typeface="Arial"/>
                <a:cs typeface="Arial"/>
              </a:rPr>
              <a:t>е</a:t>
            </a:r>
            <a:r>
              <a:rPr lang="ru-RU" sz="1200" dirty="0" smtClean="0">
                <a:latin typeface="Arial"/>
                <a:cs typeface="Arial"/>
              </a:rPr>
              <a:t>т</a:t>
            </a:r>
            <a:r>
              <a:rPr lang="ru-RU" sz="1200" spc="-35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пе</a:t>
            </a:r>
            <a:r>
              <a:rPr lang="ru-RU" sz="1200" spc="5" dirty="0" smtClean="0">
                <a:latin typeface="Arial"/>
                <a:cs typeface="Arial"/>
              </a:rPr>
              <a:t>р</a:t>
            </a:r>
            <a:r>
              <a:rPr lang="ru-RU" sz="1200" spc="-35" dirty="0" smtClean="0">
                <a:latin typeface="Arial"/>
                <a:cs typeface="Arial"/>
              </a:rPr>
              <a:t>е</a:t>
            </a:r>
            <a:r>
              <a:rPr lang="ru-RU" sz="1200" dirty="0" smtClean="0">
                <a:latin typeface="Arial"/>
                <a:cs typeface="Arial"/>
              </a:rPr>
              <a:t>чень</a:t>
            </a:r>
            <a:r>
              <a:rPr lang="ru-RU" sz="1200" spc="-35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м</a:t>
            </a:r>
            <a:r>
              <a:rPr lang="ru-RU" sz="1200" spc="5" dirty="0" smtClean="0">
                <a:latin typeface="Arial"/>
                <a:cs typeface="Arial"/>
              </a:rPr>
              <a:t>е</a:t>
            </a:r>
            <a:r>
              <a:rPr lang="ru-RU" sz="1200" dirty="0" smtClean="0">
                <a:latin typeface="Arial"/>
                <a:cs typeface="Arial"/>
              </a:rPr>
              <a:t>роприятий</a:t>
            </a:r>
            <a:r>
              <a:rPr lang="ru-RU" sz="1200" spc="-20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по</a:t>
            </a:r>
            <a:r>
              <a:rPr lang="ru-RU" sz="1200" spc="-10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р</a:t>
            </a:r>
            <a:r>
              <a:rPr lang="ru-RU" sz="1200" spc="-10" dirty="0" smtClean="0">
                <a:latin typeface="Arial"/>
                <a:cs typeface="Arial"/>
              </a:rPr>
              <a:t>а</a:t>
            </a:r>
            <a:r>
              <a:rPr lang="ru-RU" sz="1200" dirty="0" smtClean="0">
                <a:latin typeface="Arial"/>
                <a:cs typeface="Arial"/>
              </a:rPr>
              <a:t>з</a:t>
            </a:r>
            <a:r>
              <a:rPr lang="ru-RU" sz="1200" spc="5" dirty="0" smtClean="0">
                <a:latin typeface="Arial"/>
                <a:cs typeface="Arial"/>
              </a:rPr>
              <a:t>р</a:t>
            </a:r>
            <a:r>
              <a:rPr lang="ru-RU" sz="1200" dirty="0" smtClean="0">
                <a:latin typeface="Arial"/>
                <a:cs typeface="Arial"/>
              </a:rPr>
              <a:t>а</a:t>
            </a:r>
            <a:r>
              <a:rPr lang="ru-RU" sz="1200" spc="-5" dirty="0" smtClean="0">
                <a:latin typeface="Arial"/>
                <a:cs typeface="Arial"/>
              </a:rPr>
              <a:t>б</a:t>
            </a:r>
            <a:r>
              <a:rPr lang="ru-RU" sz="1200" spc="-35" dirty="0" smtClean="0">
                <a:latin typeface="Arial"/>
                <a:cs typeface="Arial"/>
              </a:rPr>
              <a:t>о</a:t>
            </a:r>
            <a:r>
              <a:rPr lang="ru-RU" sz="1200" dirty="0" smtClean="0">
                <a:latin typeface="Arial"/>
                <a:cs typeface="Arial"/>
              </a:rPr>
              <a:t>т</a:t>
            </a:r>
            <a:r>
              <a:rPr lang="ru-RU" sz="1200" spc="15" dirty="0" smtClean="0">
                <a:latin typeface="Arial"/>
                <a:cs typeface="Arial"/>
              </a:rPr>
              <a:t>к</a:t>
            </a:r>
            <a:r>
              <a:rPr lang="ru-RU" sz="1200" dirty="0" smtClean="0">
                <a:latin typeface="Arial"/>
                <a:cs typeface="Arial"/>
              </a:rPr>
              <a:t>е</a:t>
            </a:r>
            <a:r>
              <a:rPr lang="ru-RU" sz="1200" spc="-45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пр</a:t>
            </a:r>
            <a:r>
              <a:rPr lang="ru-RU" sz="1200" spc="5" dirty="0" smtClean="0">
                <a:latin typeface="Arial"/>
                <a:cs typeface="Arial"/>
              </a:rPr>
              <a:t>о</a:t>
            </a:r>
            <a:r>
              <a:rPr lang="ru-RU" sz="1200" dirty="0" smtClean="0">
                <a:latin typeface="Arial"/>
                <a:cs typeface="Arial"/>
              </a:rPr>
              <a:t>е</a:t>
            </a:r>
            <a:r>
              <a:rPr lang="ru-RU" sz="1200" spc="10" dirty="0" smtClean="0">
                <a:latin typeface="Arial"/>
                <a:cs typeface="Arial"/>
              </a:rPr>
              <a:t>к</a:t>
            </a:r>
            <a:r>
              <a:rPr lang="ru-RU" sz="1200" spc="-10" dirty="0" smtClean="0">
                <a:latin typeface="Arial"/>
                <a:cs typeface="Arial"/>
              </a:rPr>
              <a:t>т</a:t>
            </a:r>
            <a:r>
              <a:rPr lang="ru-RU" sz="1200" dirty="0" smtClean="0">
                <a:latin typeface="Arial"/>
                <a:cs typeface="Arial"/>
              </a:rPr>
              <a:t>а</a:t>
            </a:r>
            <a:r>
              <a:rPr lang="ru-RU" sz="1200" spc="-30" dirty="0" smtClean="0">
                <a:latin typeface="Arial"/>
                <a:cs typeface="Arial"/>
              </a:rPr>
              <a:t> </a:t>
            </a:r>
            <a:r>
              <a:rPr lang="ru-RU" sz="1200" spc="-5" dirty="0" smtClean="0">
                <a:latin typeface="Arial"/>
                <a:cs typeface="Arial"/>
              </a:rPr>
              <a:t>б</a:t>
            </a:r>
            <a:r>
              <a:rPr lang="ru-RU" sz="1200" spc="-25" dirty="0" smtClean="0">
                <a:latin typeface="Arial"/>
                <a:cs typeface="Arial"/>
              </a:rPr>
              <a:t>ю</a:t>
            </a:r>
            <a:r>
              <a:rPr lang="ru-RU" sz="1200" spc="-5" dirty="0" smtClean="0">
                <a:latin typeface="Arial"/>
                <a:cs typeface="Arial"/>
              </a:rPr>
              <a:t>д</a:t>
            </a:r>
            <a:r>
              <a:rPr lang="ru-RU" sz="1200" dirty="0" smtClean="0">
                <a:latin typeface="Arial"/>
                <a:cs typeface="Arial"/>
              </a:rPr>
              <a:t>ж</a:t>
            </a:r>
            <a:r>
              <a:rPr lang="ru-RU" sz="1200" spc="-30" dirty="0" smtClean="0">
                <a:latin typeface="Arial"/>
                <a:cs typeface="Arial"/>
              </a:rPr>
              <a:t>е</a:t>
            </a:r>
            <a:r>
              <a:rPr lang="ru-RU" sz="1200" spc="-10" dirty="0" smtClean="0">
                <a:latin typeface="Arial"/>
                <a:cs typeface="Arial"/>
              </a:rPr>
              <a:t>т</a:t>
            </a:r>
            <a:r>
              <a:rPr lang="ru-RU" sz="1200" dirty="0" smtClean="0">
                <a:latin typeface="Arial"/>
                <a:cs typeface="Arial"/>
              </a:rPr>
              <a:t>а, опр</a:t>
            </a:r>
            <a:r>
              <a:rPr lang="ru-RU" sz="1200" spc="-20" dirty="0" smtClean="0">
                <a:latin typeface="Arial"/>
                <a:cs typeface="Arial"/>
              </a:rPr>
              <a:t>е</a:t>
            </a:r>
            <a:r>
              <a:rPr lang="ru-RU" sz="1200" spc="-5" dirty="0" smtClean="0">
                <a:latin typeface="Arial"/>
                <a:cs typeface="Arial"/>
              </a:rPr>
              <a:t>д</a:t>
            </a:r>
            <a:r>
              <a:rPr lang="ru-RU" sz="1200" spc="-35" dirty="0" smtClean="0">
                <a:latin typeface="Arial"/>
                <a:cs typeface="Arial"/>
              </a:rPr>
              <a:t>е</a:t>
            </a:r>
            <a:r>
              <a:rPr lang="ru-RU" sz="1200" spc="-5" dirty="0" smtClean="0">
                <a:latin typeface="Arial"/>
                <a:cs typeface="Arial"/>
              </a:rPr>
              <a:t>л</a:t>
            </a:r>
            <a:r>
              <a:rPr lang="ru-RU" sz="1200" dirty="0" smtClean="0">
                <a:latin typeface="Arial"/>
                <a:cs typeface="Arial"/>
              </a:rPr>
              <a:t>я</a:t>
            </a:r>
            <a:r>
              <a:rPr lang="ru-RU" sz="1200" spc="-50" dirty="0" smtClean="0">
                <a:latin typeface="Arial"/>
                <a:cs typeface="Arial"/>
              </a:rPr>
              <a:t>е</a:t>
            </a:r>
            <a:r>
              <a:rPr lang="ru-RU" sz="1200" dirty="0" smtClean="0">
                <a:latin typeface="Arial"/>
                <a:cs typeface="Arial"/>
              </a:rPr>
              <a:t>т</a:t>
            </a:r>
            <a:r>
              <a:rPr lang="ru-RU" sz="1200" spc="-35" dirty="0" smtClean="0">
                <a:latin typeface="Arial"/>
                <a:cs typeface="Arial"/>
              </a:rPr>
              <a:t> </a:t>
            </a:r>
            <a:r>
              <a:rPr lang="ru-RU" sz="1200" spc="-20" dirty="0" smtClean="0">
                <a:latin typeface="Arial"/>
                <a:cs typeface="Arial"/>
              </a:rPr>
              <a:t>о</a:t>
            </a:r>
            <a:r>
              <a:rPr lang="ru-RU" sz="1200" dirty="0" smtClean="0">
                <a:latin typeface="Arial"/>
                <a:cs typeface="Arial"/>
              </a:rPr>
              <a:t>т</a:t>
            </a:r>
            <a:r>
              <a:rPr lang="ru-RU" sz="1200" spc="-15" dirty="0" smtClean="0">
                <a:latin typeface="Arial"/>
                <a:cs typeface="Arial"/>
              </a:rPr>
              <a:t>в</a:t>
            </a:r>
            <a:r>
              <a:rPr lang="ru-RU" sz="1200" spc="-35" dirty="0" smtClean="0">
                <a:latin typeface="Arial"/>
                <a:cs typeface="Arial"/>
              </a:rPr>
              <a:t>е</a:t>
            </a:r>
            <a:r>
              <a:rPr lang="ru-RU" sz="1200" spc="-10" dirty="0" smtClean="0">
                <a:latin typeface="Arial"/>
                <a:cs typeface="Arial"/>
              </a:rPr>
              <a:t>т</a:t>
            </a:r>
            <a:r>
              <a:rPr lang="ru-RU" sz="1200" dirty="0" smtClean="0">
                <a:latin typeface="Arial"/>
                <a:cs typeface="Arial"/>
              </a:rPr>
              <a:t>ст</a:t>
            </a:r>
            <a:r>
              <a:rPr lang="ru-RU" sz="1200" spc="-15" dirty="0" smtClean="0">
                <a:latin typeface="Arial"/>
                <a:cs typeface="Arial"/>
              </a:rPr>
              <a:t>в</a:t>
            </a:r>
            <a:r>
              <a:rPr lang="ru-RU" sz="1200" dirty="0" smtClean="0">
                <a:latin typeface="Arial"/>
                <a:cs typeface="Arial"/>
              </a:rPr>
              <a:t>ен</a:t>
            </a:r>
            <a:r>
              <a:rPr lang="ru-RU" sz="1200" spc="-5" dirty="0" smtClean="0">
                <a:latin typeface="Arial"/>
                <a:cs typeface="Arial"/>
              </a:rPr>
              <a:t>н</a:t>
            </a:r>
            <a:r>
              <a:rPr lang="ru-RU" sz="1200" dirty="0" smtClean="0">
                <a:latin typeface="Arial"/>
                <a:cs typeface="Arial"/>
              </a:rPr>
              <a:t>ых</a:t>
            </a:r>
            <a:r>
              <a:rPr lang="ru-RU" sz="1200" spc="-35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исп</a:t>
            </a:r>
            <a:r>
              <a:rPr lang="ru-RU" sz="1200" spc="-25" dirty="0" smtClean="0">
                <a:latin typeface="Arial"/>
                <a:cs typeface="Arial"/>
              </a:rPr>
              <a:t>о</a:t>
            </a:r>
            <a:r>
              <a:rPr lang="ru-RU" sz="1200" spc="-5" dirty="0" smtClean="0">
                <a:latin typeface="Arial"/>
                <a:cs typeface="Arial"/>
              </a:rPr>
              <a:t>л</a:t>
            </a:r>
            <a:r>
              <a:rPr lang="ru-RU" sz="1200" dirty="0" smtClean="0">
                <a:latin typeface="Arial"/>
                <a:cs typeface="Arial"/>
              </a:rPr>
              <a:t>ни</a:t>
            </a:r>
            <a:r>
              <a:rPr lang="ru-RU" sz="1200" spc="-15" dirty="0" smtClean="0">
                <a:latin typeface="Arial"/>
                <a:cs typeface="Arial"/>
              </a:rPr>
              <a:t>т</a:t>
            </a:r>
            <a:r>
              <a:rPr lang="ru-RU" sz="1200" spc="-35" dirty="0" smtClean="0">
                <a:latin typeface="Arial"/>
                <a:cs typeface="Arial"/>
              </a:rPr>
              <a:t>е</a:t>
            </a:r>
            <a:r>
              <a:rPr lang="ru-RU" sz="1200" spc="-5" dirty="0" smtClean="0">
                <a:latin typeface="Arial"/>
                <a:cs typeface="Arial"/>
              </a:rPr>
              <a:t>л</a:t>
            </a:r>
            <a:r>
              <a:rPr lang="ru-RU" sz="1200" dirty="0" smtClean="0">
                <a:latin typeface="Arial"/>
                <a:cs typeface="Arial"/>
              </a:rPr>
              <a:t>ей</a:t>
            </a:r>
            <a:r>
              <a:rPr lang="ru-RU" sz="1200" spc="-10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и с</a:t>
            </a:r>
            <a:r>
              <a:rPr lang="ru-RU" sz="1200" spc="5" dirty="0" smtClean="0">
                <a:latin typeface="Arial"/>
                <a:cs typeface="Arial"/>
              </a:rPr>
              <a:t>р</a:t>
            </a:r>
            <a:r>
              <a:rPr lang="ru-RU" sz="1200" dirty="0" smtClean="0">
                <a:latin typeface="Arial"/>
                <a:cs typeface="Arial"/>
              </a:rPr>
              <a:t>оки</a:t>
            </a:r>
            <a:r>
              <a:rPr lang="ru-RU" sz="1200" spc="-10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исп</a:t>
            </a:r>
            <a:r>
              <a:rPr lang="ru-RU" sz="1200" spc="-25" dirty="0" smtClean="0">
                <a:latin typeface="Arial"/>
                <a:cs typeface="Arial"/>
              </a:rPr>
              <a:t>о</a:t>
            </a:r>
            <a:r>
              <a:rPr lang="ru-RU" sz="1200" spc="-5" dirty="0" smtClean="0">
                <a:latin typeface="Arial"/>
                <a:cs typeface="Arial"/>
              </a:rPr>
              <a:t>л</a:t>
            </a:r>
            <a:r>
              <a:rPr lang="ru-RU" sz="1200" dirty="0" smtClean="0">
                <a:latin typeface="Arial"/>
                <a:cs typeface="Arial"/>
              </a:rPr>
              <a:t>нения.</a:t>
            </a:r>
          </a:p>
          <a:p>
            <a:pPr marL="12700" algn="just" defTabSz="360000">
              <a:lnSpc>
                <a:spcPct val="100000"/>
              </a:lnSpc>
            </a:pPr>
            <a:r>
              <a:rPr lang="ru-RU" sz="1200" spc="-5" dirty="0" smtClean="0">
                <a:latin typeface="Arial"/>
                <a:cs typeface="Arial"/>
              </a:rPr>
              <a:t>	Н</a:t>
            </a:r>
            <a:r>
              <a:rPr lang="ru-RU" sz="1200" dirty="0" smtClean="0">
                <a:latin typeface="Arial"/>
                <a:cs typeface="Arial"/>
              </a:rPr>
              <a:t>епоср</a:t>
            </a:r>
            <a:r>
              <a:rPr lang="ru-RU" sz="1200" spc="-25" dirty="0" smtClean="0">
                <a:latin typeface="Arial"/>
                <a:cs typeface="Arial"/>
              </a:rPr>
              <a:t>е</a:t>
            </a:r>
            <a:r>
              <a:rPr lang="ru-RU" sz="1200" spc="-5" dirty="0" smtClean="0">
                <a:latin typeface="Arial"/>
                <a:cs typeface="Arial"/>
              </a:rPr>
              <a:t>д</a:t>
            </a:r>
            <a:r>
              <a:rPr lang="ru-RU" sz="1200" dirty="0" smtClean="0">
                <a:latin typeface="Arial"/>
                <a:cs typeface="Arial"/>
              </a:rPr>
              <a:t>ст</a:t>
            </a:r>
            <a:r>
              <a:rPr lang="ru-RU" sz="1200" spc="-15" dirty="0" smtClean="0">
                <a:latin typeface="Arial"/>
                <a:cs typeface="Arial"/>
              </a:rPr>
              <a:t>в</a:t>
            </a:r>
            <a:r>
              <a:rPr lang="ru-RU" sz="1200" spc="-10" dirty="0" smtClean="0">
                <a:latin typeface="Arial"/>
                <a:cs typeface="Arial"/>
              </a:rPr>
              <a:t>е</a:t>
            </a:r>
            <a:r>
              <a:rPr lang="ru-RU" sz="1200" spc="-5" dirty="0" smtClean="0">
                <a:latin typeface="Arial"/>
                <a:cs typeface="Arial"/>
              </a:rPr>
              <a:t>нн</a:t>
            </a:r>
            <a:r>
              <a:rPr lang="ru-RU" sz="1200" dirty="0" smtClean="0">
                <a:latin typeface="Arial"/>
                <a:cs typeface="Arial"/>
              </a:rPr>
              <a:t>ое</a:t>
            </a:r>
            <a:r>
              <a:rPr lang="ru-RU" sz="1200" spc="-40" dirty="0" smtClean="0">
                <a:latin typeface="Arial"/>
                <a:cs typeface="Arial"/>
              </a:rPr>
              <a:t> </a:t>
            </a:r>
            <a:r>
              <a:rPr lang="ru-RU" sz="1200" spc="5" dirty="0" smtClean="0">
                <a:latin typeface="Arial"/>
                <a:cs typeface="Arial"/>
              </a:rPr>
              <a:t>с</a:t>
            </a:r>
            <a:r>
              <a:rPr lang="ru-RU" sz="1200" dirty="0" smtClean="0">
                <a:latin typeface="Arial"/>
                <a:cs typeface="Arial"/>
              </a:rPr>
              <a:t>ос</a:t>
            </a:r>
            <a:r>
              <a:rPr lang="ru-RU" sz="1200" spc="-10" dirty="0" smtClean="0">
                <a:latin typeface="Arial"/>
                <a:cs typeface="Arial"/>
              </a:rPr>
              <a:t>т</a:t>
            </a:r>
            <a:r>
              <a:rPr lang="ru-RU" sz="1200" dirty="0" smtClean="0">
                <a:latin typeface="Arial"/>
                <a:cs typeface="Arial"/>
              </a:rPr>
              <a:t>а</a:t>
            </a:r>
            <a:r>
              <a:rPr lang="ru-RU" sz="1200" spc="-25" dirty="0" smtClean="0">
                <a:latin typeface="Arial"/>
                <a:cs typeface="Arial"/>
              </a:rPr>
              <a:t>в</a:t>
            </a:r>
            <a:r>
              <a:rPr lang="ru-RU" sz="1200" spc="-5" dirty="0" smtClean="0">
                <a:latin typeface="Arial"/>
                <a:cs typeface="Arial"/>
              </a:rPr>
              <a:t>л</a:t>
            </a:r>
            <a:r>
              <a:rPr lang="ru-RU" sz="1200" dirty="0" smtClean="0">
                <a:latin typeface="Arial"/>
                <a:cs typeface="Arial"/>
              </a:rPr>
              <a:t>ение</a:t>
            </a:r>
            <a:r>
              <a:rPr lang="ru-RU" sz="1200" spc="-35" dirty="0" smtClean="0">
                <a:latin typeface="Arial"/>
                <a:cs typeface="Arial"/>
              </a:rPr>
              <a:t> </a:t>
            </a:r>
            <a:r>
              <a:rPr lang="ru-RU" sz="1200" spc="-5" dirty="0" smtClean="0">
                <a:latin typeface="Arial"/>
                <a:cs typeface="Arial"/>
              </a:rPr>
              <a:t>п</a:t>
            </a:r>
            <a:r>
              <a:rPr lang="ru-RU" sz="1200" dirty="0" smtClean="0">
                <a:latin typeface="Arial"/>
                <a:cs typeface="Arial"/>
              </a:rPr>
              <a:t>р</a:t>
            </a:r>
            <a:r>
              <a:rPr lang="ru-RU" sz="1200" spc="5" dirty="0" smtClean="0">
                <a:latin typeface="Arial"/>
                <a:cs typeface="Arial"/>
              </a:rPr>
              <a:t>о</a:t>
            </a:r>
            <a:r>
              <a:rPr lang="ru-RU" sz="1200" dirty="0" smtClean="0">
                <a:latin typeface="Arial"/>
                <a:cs typeface="Arial"/>
              </a:rPr>
              <a:t>е</a:t>
            </a:r>
            <a:r>
              <a:rPr lang="ru-RU" sz="1200" spc="15" dirty="0" smtClean="0">
                <a:latin typeface="Arial"/>
                <a:cs typeface="Arial"/>
              </a:rPr>
              <a:t>к</a:t>
            </a:r>
            <a:r>
              <a:rPr lang="ru-RU" sz="1200" spc="-15" dirty="0" smtClean="0">
                <a:latin typeface="Arial"/>
                <a:cs typeface="Arial"/>
              </a:rPr>
              <a:t>т</a:t>
            </a:r>
            <a:r>
              <a:rPr lang="ru-RU" sz="1200" dirty="0" smtClean="0">
                <a:latin typeface="Arial"/>
                <a:cs typeface="Arial"/>
              </a:rPr>
              <a:t>а</a:t>
            </a:r>
            <a:r>
              <a:rPr lang="ru-RU" sz="1200" spc="-35" dirty="0" smtClean="0">
                <a:latin typeface="Arial"/>
                <a:cs typeface="Arial"/>
              </a:rPr>
              <a:t> </a:t>
            </a:r>
            <a:r>
              <a:rPr lang="ru-RU" sz="1200" spc="-5" dirty="0" smtClean="0">
                <a:latin typeface="Arial"/>
                <a:cs typeface="Arial"/>
              </a:rPr>
              <a:t>б</a:t>
            </a:r>
            <a:r>
              <a:rPr lang="ru-RU" sz="1200" spc="-30" dirty="0" smtClean="0">
                <a:latin typeface="Arial"/>
                <a:cs typeface="Arial"/>
              </a:rPr>
              <a:t>ю</a:t>
            </a:r>
            <a:r>
              <a:rPr lang="ru-RU" sz="1200" spc="-5" dirty="0" smtClean="0">
                <a:latin typeface="Arial"/>
                <a:cs typeface="Arial"/>
              </a:rPr>
              <a:t>д</a:t>
            </a:r>
            <a:r>
              <a:rPr lang="ru-RU" sz="1200" dirty="0" smtClean="0">
                <a:latin typeface="Arial"/>
                <a:cs typeface="Arial"/>
              </a:rPr>
              <a:t>ж</a:t>
            </a:r>
            <a:r>
              <a:rPr lang="ru-RU" sz="1200" spc="-35" dirty="0" smtClean="0">
                <a:latin typeface="Arial"/>
                <a:cs typeface="Arial"/>
              </a:rPr>
              <a:t>е</a:t>
            </a:r>
            <a:r>
              <a:rPr lang="ru-RU" sz="1200" spc="-15" dirty="0" smtClean="0">
                <a:latin typeface="Arial"/>
                <a:cs typeface="Arial"/>
              </a:rPr>
              <a:t>т</a:t>
            </a:r>
            <a:r>
              <a:rPr lang="ru-RU" sz="1200" dirty="0" smtClean="0">
                <a:latin typeface="Arial"/>
                <a:cs typeface="Arial"/>
              </a:rPr>
              <a:t>а</a:t>
            </a:r>
            <a:r>
              <a:rPr lang="ru-RU" sz="1200" spc="-20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ос</a:t>
            </a:r>
            <a:r>
              <a:rPr lang="ru-RU" sz="1200" spc="-15" dirty="0" smtClean="0">
                <a:latin typeface="Arial"/>
                <a:cs typeface="Arial"/>
              </a:rPr>
              <a:t>у</a:t>
            </a:r>
            <a:r>
              <a:rPr lang="ru-RU" sz="1200" spc="-20" dirty="0" smtClean="0">
                <a:latin typeface="Arial"/>
                <a:cs typeface="Arial"/>
              </a:rPr>
              <a:t>щ</a:t>
            </a:r>
            <a:r>
              <a:rPr lang="ru-RU" sz="1200" dirty="0" smtClean="0">
                <a:latin typeface="Arial"/>
                <a:cs typeface="Arial"/>
              </a:rPr>
              <a:t>ест</a:t>
            </a:r>
            <a:r>
              <a:rPr lang="ru-RU" sz="1200" spc="-25" dirty="0" smtClean="0">
                <a:latin typeface="Arial"/>
                <a:cs typeface="Arial"/>
              </a:rPr>
              <a:t>в</a:t>
            </a:r>
            <a:r>
              <a:rPr lang="ru-RU" sz="1200" spc="-5" dirty="0" smtClean="0">
                <a:latin typeface="Arial"/>
                <a:cs typeface="Arial"/>
              </a:rPr>
              <a:t>ля</a:t>
            </a:r>
            <a:r>
              <a:rPr lang="ru-RU" sz="1200" spc="-35" dirty="0" smtClean="0">
                <a:latin typeface="Arial"/>
                <a:cs typeface="Arial"/>
              </a:rPr>
              <a:t>е</a:t>
            </a:r>
            <a:r>
              <a:rPr lang="ru-RU" sz="1200" dirty="0" smtClean="0">
                <a:latin typeface="Arial"/>
                <a:cs typeface="Arial"/>
              </a:rPr>
              <a:t>т</a:t>
            </a:r>
            <a:r>
              <a:rPr lang="ru-RU" sz="1200" spc="-10" dirty="0" smtClean="0">
                <a:latin typeface="Arial"/>
                <a:cs typeface="Arial"/>
              </a:rPr>
              <a:t> ф</a:t>
            </a:r>
            <a:r>
              <a:rPr lang="ru-RU" sz="1200" dirty="0" smtClean="0">
                <a:latin typeface="Arial"/>
                <a:cs typeface="Arial"/>
              </a:rPr>
              <a:t>и</a:t>
            </a:r>
            <a:r>
              <a:rPr lang="ru-RU" sz="1200" spc="-5" dirty="0" smtClean="0">
                <a:latin typeface="Arial"/>
                <a:cs typeface="Arial"/>
              </a:rPr>
              <a:t>н</a:t>
            </a:r>
            <a:r>
              <a:rPr lang="ru-RU" sz="1200" dirty="0" smtClean="0">
                <a:latin typeface="Arial"/>
                <a:cs typeface="Arial"/>
              </a:rPr>
              <a:t>ан</a:t>
            </a:r>
            <a:r>
              <a:rPr lang="ru-RU" sz="1200" spc="5" dirty="0" smtClean="0">
                <a:latin typeface="Arial"/>
                <a:cs typeface="Arial"/>
              </a:rPr>
              <a:t>с</a:t>
            </a:r>
            <a:r>
              <a:rPr lang="ru-RU" sz="1200" dirty="0" smtClean="0">
                <a:latin typeface="Arial"/>
                <a:cs typeface="Arial"/>
              </a:rPr>
              <a:t>о</a:t>
            </a:r>
            <a:r>
              <a:rPr lang="ru-RU" sz="1200" spc="-15" dirty="0" smtClean="0">
                <a:latin typeface="Arial"/>
                <a:cs typeface="Arial"/>
              </a:rPr>
              <a:t>в</a:t>
            </a:r>
            <a:r>
              <a:rPr lang="ru-RU" sz="1200" dirty="0" smtClean="0">
                <a:latin typeface="Arial"/>
                <a:cs typeface="Arial"/>
              </a:rPr>
              <a:t>ое упр</a:t>
            </a:r>
            <a:r>
              <a:rPr lang="ru-RU" sz="1200" spc="5" dirty="0" smtClean="0">
                <a:latin typeface="Arial"/>
                <a:cs typeface="Arial"/>
              </a:rPr>
              <a:t>а</a:t>
            </a:r>
            <a:r>
              <a:rPr lang="ru-RU" sz="1200" spc="-30" dirty="0" smtClean="0">
                <a:latin typeface="Arial"/>
                <a:cs typeface="Arial"/>
              </a:rPr>
              <a:t>в</a:t>
            </a:r>
            <a:r>
              <a:rPr lang="ru-RU" sz="1200" spc="-5" dirty="0" smtClean="0">
                <a:latin typeface="Arial"/>
                <a:cs typeface="Arial"/>
              </a:rPr>
              <a:t>л</a:t>
            </a:r>
            <a:r>
              <a:rPr lang="ru-RU" sz="1200" dirty="0" smtClean="0">
                <a:latin typeface="Arial"/>
                <a:cs typeface="Arial"/>
              </a:rPr>
              <a:t>ение администрации Николаевского муниципального района.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2856727" y="2996952"/>
            <a:ext cx="5900738" cy="1754326"/>
          </a:xfrm>
          <a:prstGeom prst="rect">
            <a:avLst/>
          </a:prstGeom>
          <a:solidFill>
            <a:srgbClr val="C7E6A4"/>
          </a:solidFill>
          <a:ln w="38100">
            <a:solidFill>
              <a:srgbClr val="43D126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defTabSz="360000" eaLnBrk="1" hangingPunct="1"/>
            <a:r>
              <a:rPr lang="ru-RU" altLang="ru-RU" sz="1200" dirty="0" smtClean="0"/>
              <a:t>	Сформированный проект бюджета Глава администрации сельского поселения вносит на рассмотрение Совета депутатов не позднее 15 ноября текущего финансового года.</a:t>
            </a:r>
          </a:p>
          <a:p>
            <a:pPr algn="just" defTabSz="360000" eaLnBrk="1" hangingPunct="1"/>
            <a:r>
              <a:rPr lang="ru-RU" altLang="ru-RU" sz="1200" dirty="0" smtClean="0"/>
              <a:t>	Совет депутатов направляет проект бюджета в постоянную бюджетную комиссию Совета депутатов для заключения о соответствии представленных документов и материалов Положению о бюджетном процессе сельского поселения.</a:t>
            </a:r>
          </a:p>
          <a:p>
            <a:pPr algn="just" defTabSz="360000" eaLnBrk="1" hangingPunct="1">
              <a:buFont typeface="Wingdings" pitchFamily="2" charset="2"/>
              <a:buNone/>
            </a:pPr>
            <a:r>
              <a:rPr lang="ru-RU" altLang="ru-RU" sz="1200" dirty="0" smtClean="0"/>
              <a:t>	Совет депутатов рассматривает проект решения </a:t>
            </a:r>
            <a:r>
              <a:rPr lang="ru-RU" altLang="ru-RU" sz="1200" smtClean="0"/>
              <a:t>о бюджете </a:t>
            </a:r>
            <a:r>
              <a:rPr lang="ru-RU" altLang="ru-RU" sz="1200" dirty="0" smtClean="0"/>
              <a:t>в одном  чтении.</a:t>
            </a:r>
            <a:endParaRPr lang="ru-RU" alt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2851965" y="4980074"/>
            <a:ext cx="5905500" cy="9848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txBody>
          <a:bodyPr anchor="ctr">
            <a:spAutoFit/>
          </a:bodyPr>
          <a:lstStyle/>
          <a:p>
            <a:pPr algn="just">
              <a:defRPr/>
            </a:pPr>
            <a:endParaRPr lang="ru-RU" sz="500" dirty="0"/>
          </a:p>
          <a:p>
            <a:pPr algn="just" defTabSz="360000">
              <a:defRPr/>
            </a:pPr>
            <a:r>
              <a:rPr lang="ru-RU" sz="1200" dirty="0" smtClean="0"/>
              <a:t>	Проект </a:t>
            </a:r>
            <a:r>
              <a:rPr lang="ru-RU" sz="1200" dirty="0"/>
              <a:t>бюджета утверждается </a:t>
            </a:r>
            <a:r>
              <a:rPr lang="ru-RU" sz="1200" dirty="0" smtClean="0"/>
              <a:t>Советом депутатов </a:t>
            </a:r>
            <a:r>
              <a:rPr lang="ru-RU" sz="1200" dirty="0"/>
              <a:t>сельского поселения  в форме решения о </a:t>
            </a:r>
            <a:r>
              <a:rPr lang="ru-RU" sz="1200" dirty="0" smtClean="0"/>
              <a:t>бюджете. </a:t>
            </a:r>
            <a:endParaRPr lang="ru-RU" sz="1200" dirty="0"/>
          </a:p>
          <a:p>
            <a:pPr algn="just" defTabSz="360000">
              <a:defRPr/>
            </a:pPr>
            <a:r>
              <a:rPr lang="ru-RU" sz="1200" dirty="0" smtClean="0"/>
              <a:t>	Принятое </a:t>
            </a:r>
            <a:r>
              <a:rPr lang="ru-RU" sz="1200" dirty="0"/>
              <a:t>решение о бюджете подлежит </a:t>
            </a:r>
            <a:r>
              <a:rPr lang="ru-RU" sz="1200" dirty="0" smtClean="0"/>
              <a:t>официальному опубликованию (обнародованию).</a:t>
            </a:r>
            <a:endParaRPr lang="ru-RU" sz="1200" dirty="0"/>
          </a:p>
          <a:p>
            <a:pPr algn="just">
              <a:defRPr/>
            </a:pPr>
            <a:endParaRPr lang="ru-RU" sz="500" dirty="0"/>
          </a:p>
        </p:txBody>
      </p:sp>
      <p:sp>
        <p:nvSpPr>
          <p:cNvPr id="13" name="TextBox 12"/>
          <p:cNvSpPr txBox="1"/>
          <p:nvPr/>
        </p:nvSpPr>
        <p:spPr>
          <a:xfrm>
            <a:off x="8496000" y="648000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49700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26495" y="0"/>
            <a:ext cx="9082068" cy="856800"/>
            <a:chOff x="26495" y="0"/>
            <a:chExt cx="9082068" cy="856800"/>
          </a:xfrm>
        </p:grpSpPr>
        <p:sp>
          <p:nvSpPr>
            <p:cNvPr id="25" name="object 3"/>
            <p:cNvSpPr>
              <a:spLocks noChangeArrowheads="1"/>
            </p:cNvSpPr>
            <p:nvPr/>
          </p:nvSpPr>
          <p:spPr bwMode="auto">
            <a:xfrm>
              <a:off x="36000" y="342000"/>
              <a:ext cx="9072563" cy="514800"/>
            </a:xfrm>
            <a:prstGeom prst="rect">
              <a:avLst/>
            </a:prstGeom>
            <a:blipFill dpi="0" rotWithShape="1">
              <a:blip r:embed="rId2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Константиновское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  <a:endParaRPr lang="ru-RU" alt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ectangle 32"/>
            <p:cNvSpPr>
              <a:spLocks noChangeArrowheads="1"/>
            </p:cNvSpPr>
            <p:nvPr/>
          </p:nvSpPr>
          <p:spPr bwMode="auto">
            <a:xfrm>
              <a:off x="470429" y="334800"/>
              <a:ext cx="8194103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Участие жителей поселения </a:t>
              </a:r>
              <a:r>
                <a:rPr lang="ru-RU" sz="23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 обсуждении бюджета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360000" y="1921197"/>
            <a:ext cx="8401498" cy="3668043"/>
            <a:chOff x="360000" y="908721"/>
            <a:chExt cx="8401498" cy="3668043"/>
          </a:xfrm>
        </p:grpSpPr>
        <p:grpSp>
          <p:nvGrpSpPr>
            <p:cNvPr id="43" name="Группа 42"/>
            <p:cNvGrpSpPr/>
            <p:nvPr/>
          </p:nvGrpSpPr>
          <p:grpSpPr>
            <a:xfrm>
              <a:off x="2676614" y="2258870"/>
              <a:ext cx="709919" cy="915025"/>
              <a:chOff x="2680505" y="2389511"/>
              <a:chExt cx="521084" cy="648394"/>
            </a:xfrm>
          </p:grpSpPr>
          <p:sp>
            <p:nvSpPr>
              <p:cNvPr id="58" name="object 12"/>
              <p:cNvSpPr/>
              <p:nvPr/>
            </p:nvSpPr>
            <p:spPr>
              <a:xfrm>
                <a:off x="2680505" y="2390205"/>
                <a:ext cx="521084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1081404" h="647700">
                    <a:moveTo>
                      <a:pt x="757174" y="0"/>
                    </a:moveTo>
                    <a:lnTo>
                      <a:pt x="757174" y="161925"/>
                    </a:lnTo>
                    <a:lnTo>
                      <a:pt x="0" y="161925"/>
                    </a:lnTo>
                    <a:lnTo>
                      <a:pt x="0" y="485775"/>
                    </a:lnTo>
                    <a:lnTo>
                      <a:pt x="757174" y="485775"/>
                    </a:lnTo>
                    <a:lnTo>
                      <a:pt x="757174" y="647700"/>
                    </a:lnTo>
                    <a:lnTo>
                      <a:pt x="1081024" y="323850"/>
                    </a:lnTo>
                    <a:lnTo>
                      <a:pt x="757174" y="0"/>
                    </a:lnTo>
                    <a:close/>
                  </a:path>
                </a:pathLst>
              </a:custGeom>
              <a:solidFill>
                <a:srgbClr val="7575D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59" name="object 13"/>
              <p:cNvSpPr/>
              <p:nvPr/>
            </p:nvSpPr>
            <p:spPr>
              <a:xfrm>
                <a:off x="2680505" y="2389511"/>
                <a:ext cx="521084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1081404" h="647700">
                    <a:moveTo>
                      <a:pt x="0" y="161925"/>
                    </a:moveTo>
                    <a:lnTo>
                      <a:pt x="757174" y="161925"/>
                    </a:lnTo>
                    <a:lnTo>
                      <a:pt x="757174" y="0"/>
                    </a:lnTo>
                    <a:lnTo>
                      <a:pt x="1081024" y="323850"/>
                    </a:lnTo>
                    <a:lnTo>
                      <a:pt x="757174" y="647700"/>
                    </a:lnTo>
                    <a:lnTo>
                      <a:pt x="757174" y="485775"/>
                    </a:lnTo>
                    <a:lnTo>
                      <a:pt x="0" y="485775"/>
                    </a:lnTo>
                    <a:lnTo>
                      <a:pt x="0" y="161925"/>
                    </a:lnTo>
                    <a:close/>
                  </a:path>
                </a:pathLst>
              </a:custGeom>
              <a:ln w="25399">
                <a:solidFill>
                  <a:srgbClr val="333399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</p:grpSp>
        <p:grpSp>
          <p:nvGrpSpPr>
            <p:cNvPr id="44" name="Группа 43"/>
            <p:cNvGrpSpPr/>
            <p:nvPr/>
          </p:nvGrpSpPr>
          <p:grpSpPr>
            <a:xfrm>
              <a:off x="360000" y="908721"/>
              <a:ext cx="2286165" cy="3668043"/>
              <a:chOff x="1" y="10122"/>
              <a:chExt cx="2289325" cy="1647469"/>
            </a:xfrm>
            <a:scene3d>
              <a:camera prst="orthographicFront"/>
              <a:lightRig rig="flat" dir="t"/>
            </a:scene3d>
          </p:grpSpPr>
          <p:sp>
            <p:nvSpPr>
              <p:cNvPr id="56" name="Скругленный прямоугольник 55"/>
              <p:cNvSpPr/>
              <p:nvPr/>
            </p:nvSpPr>
            <p:spPr>
              <a:xfrm>
                <a:off x="1" y="10122"/>
                <a:ext cx="2289325" cy="1647469"/>
              </a:xfrm>
              <a:prstGeom prst="roundRect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7" name="Скругленный прямоугольник 4"/>
              <p:cNvSpPr/>
              <p:nvPr/>
            </p:nvSpPr>
            <p:spPr>
              <a:xfrm>
                <a:off x="57921" y="293112"/>
                <a:ext cx="2173483" cy="107069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19099" tIns="0" rIns="219099" bIns="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b="1" kern="12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Составление проекта бюджета</a:t>
                </a:r>
                <a:endParaRPr lang="ru-RU" sz="1600" b="1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5" name="Группа 44"/>
            <p:cNvGrpSpPr/>
            <p:nvPr/>
          </p:nvGrpSpPr>
          <p:grpSpPr>
            <a:xfrm>
              <a:off x="3416195" y="908721"/>
              <a:ext cx="2286168" cy="3668043"/>
              <a:chOff x="-775468" y="1745908"/>
              <a:chExt cx="2289325" cy="1647469"/>
            </a:xfrm>
            <a:scene3d>
              <a:camera prst="orthographicFront"/>
              <a:lightRig rig="flat" dir="t"/>
            </a:scene3d>
          </p:grpSpPr>
          <p:sp>
            <p:nvSpPr>
              <p:cNvPr id="54" name="Скругленный прямоугольник 53"/>
              <p:cNvSpPr/>
              <p:nvPr/>
            </p:nvSpPr>
            <p:spPr>
              <a:xfrm>
                <a:off x="-775468" y="1745908"/>
                <a:ext cx="2289325" cy="1647469"/>
              </a:xfrm>
              <a:prstGeom prst="roundRect">
                <a:avLst/>
              </a:prstGeom>
              <a:gradFill rotWithShape="0">
                <a:gsLst>
                  <a:gs pos="0">
                    <a:srgbClr val="43D126"/>
                  </a:gs>
                  <a:gs pos="0">
                    <a:schemeClr val="accent5">
                      <a:hueOff val="-4966938"/>
                      <a:satOff val="19906"/>
                      <a:lumOff val="4314"/>
                      <a:alphaOff val="0"/>
                      <a:shade val="51000"/>
                      <a:satMod val="130000"/>
                    </a:schemeClr>
                  </a:gs>
                  <a:gs pos="80000">
                    <a:schemeClr val="accent5">
                      <a:hueOff val="-4966938"/>
                      <a:satOff val="19906"/>
                      <a:lumOff val="4314"/>
                      <a:alphaOff val="0"/>
                      <a:shade val="93000"/>
                      <a:satMod val="130000"/>
                    </a:schemeClr>
                  </a:gs>
                  <a:gs pos="100000">
                    <a:schemeClr val="accent5">
                      <a:hueOff val="-4966938"/>
                      <a:satOff val="19906"/>
                      <a:lumOff val="4314"/>
                      <a:alphaOff val="0"/>
                      <a:shade val="94000"/>
                      <a:satMod val="135000"/>
                    </a:schemeClr>
                  </a:gs>
                </a:gsLst>
              </a:gradFill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5">
                  <a:hueOff val="-4966938"/>
                  <a:satOff val="19906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5" name="Скругленный прямоугольник 4"/>
              <p:cNvSpPr/>
              <p:nvPr/>
            </p:nvSpPr>
            <p:spPr>
              <a:xfrm>
                <a:off x="-723189" y="2028898"/>
                <a:ext cx="2173484" cy="107069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19099" tIns="0" rIns="219099" bIns="0" numCol="1" spcCol="1270" anchor="ctr" anchorCtr="0">
                <a:noAutofit/>
              </a:bodyPr>
              <a:lstStyle/>
              <a:p>
                <a:pPr marL="12065" marR="6350" indent="-1905" algn="ctr">
                  <a:lnSpc>
                    <a:spcPct val="100000"/>
                  </a:lnSpc>
                </a:pP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В</a:t>
                </a:r>
                <a:r>
                  <a:rPr lang="ru-RU" sz="1600" b="1" spc="-1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не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се</a:t>
                </a:r>
                <a:r>
                  <a:rPr lang="ru-RU" sz="1600" b="1" spc="-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н</a:t>
                </a:r>
                <a:r>
                  <a:rPr lang="ru-RU" sz="1600" b="1" spc="-1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и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е </a:t>
                </a:r>
                <a:r>
                  <a:rPr lang="ru-RU" sz="1600" b="1" spc="-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п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ред</a:t>
                </a:r>
                <a:r>
                  <a:rPr lang="ru-RU" sz="1600" b="1" spc="-1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л</a:t>
                </a:r>
                <a:r>
                  <a:rPr lang="ru-RU" sz="1600" b="1" spc="-1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о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же</a:t>
                </a:r>
                <a:r>
                  <a:rPr lang="ru-RU" sz="1600" b="1" spc="-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н</a:t>
                </a:r>
                <a:r>
                  <a:rPr lang="ru-RU" sz="1600" b="1" spc="-1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и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й </a:t>
                </a:r>
                <a:r>
                  <a:rPr lang="ru-RU" sz="1600" b="1" spc="-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п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о</a:t>
                </a:r>
                <a:r>
                  <a:rPr lang="ru-RU" sz="1600" b="1" spc="1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 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б</a:t>
                </a:r>
                <a:r>
                  <a:rPr lang="ru-RU" sz="1600" b="1" spc="-1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ю</a:t>
                </a:r>
                <a:r>
                  <a:rPr lang="ru-RU" sz="1600" b="1" spc="-1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д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ж</a:t>
                </a:r>
                <a:r>
                  <a:rPr lang="ru-RU" sz="1600" b="1" spc="-1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е</a:t>
                </a:r>
                <a:r>
                  <a:rPr lang="ru-RU" sz="1600" b="1" spc="1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т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у </a:t>
                </a:r>
                <a:r>
                  <a:rPr lang="ru-RU" sz="1600" b="1" spc="-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н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а П</a:t>
                </a:r>
                <a:r>
                  <a:rPr lang="ru-RU" sz="1600" b="1" spc="-3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у</a:t>
                </a:r>
                <a:r>
                  <a:rPr lang="ru-RU" sz="1600" b="1" spc="-2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б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л</a:t>
                </a:r>
                <a:r>
                  <a:rPr lang="ru-RU" sz="1600" b="1" spc="-1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и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ч</a:t>
                </a:r>
                <a:r>
                  <a:rPr lang="ru-RU" sz="1600" b="1" spc="-1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н</a:t>
                </a:r>
                <a:r>
                  <a:rPr lang="ru-RU" sz="1600" b="1" spc="-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ы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е с</a:t>
                </a:r>
                <a:r>
                  <a:rPr lang="ru-RU" sz="1600" b="1" spc="-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л</a:t>
                </a:r>
                <a:r>
                  <a:rPr lang="ru-RU" sz="1600" b="1" spc="-3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у</a:t>
                </a:r>
                <a:r>
                  <a:rPr lang="ru-RU" sz="1600" b="1" spc="-2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ш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ан</a:t>
                </a:r>
                <a:r>
                  <a:rPr lang="ru-RU" sz="1600" b="1" spc="-1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и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я</a:t>
                </a:r>
                <a:endParaRPr lang="ru-RU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endParaRPr>
              </a:p>
            </p:txBody>
          </p:sp>
        </p:grpSp>
        <p:grpSp>
          <p:nvGrpSpPr>
            <p:cNvPr id="47" name="Группа 46"/>
            <p:cNvGrpSpPr/>
            <p:nvPr/>
          </p:nvGrpSpPr>
          <p:grpSpPr>
            <a:xfrm>
              <a:off x="6475333" y="908721"/>
              <a:ext cx="2286165" cy="3668043"/>
              <a:chOff x="-807411" y="3517505"/>
              <a:chExt cx="2289325" cy="1647469"/>
            </a:xfrm>
            <a:scene3d>
              <a:camera prst="orthographicFront"/>
              <a:lightRig rig="flat" dir="t"/>
            </a:scene3d>
          </p:grpSpPr>
          <p:sp>
            <p:nvSpPr>
              <p:cNvPr id="52" name="Скругленный прямоугольник 51"/>
              <p:cNvSpPr/>
              <p:nvPr/>
            </p:nvSpPr>
            <p:spPr>
              <a:xfrm>
                <a:off x="-807411" y="3517505"/>
                <a:ext cx="2289325" cy="1647469"/>
              </a:xfrm>
              <a:prstGeom prst="roundRect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-9933876"/>
                  <a:satOff val="39811"/>
                  <a:lumOff val="8628"/>
                  <a:alphaOff val="0"/>
                </a:schemeClr>
              </a:fillRef>
              <a:effectRef idx="2">
                <a:schemeClr val="accent5">
                  <a:hueOff val="-9933876"/>
                  <a:satOff val="39811"/>
                  <a:lumOff val="8628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3" name="Скругленный прямоугольник 4"/>
              <p:cNvSpPr/>
              <p:nvPr/>
            </p:nvSpPr>
            <p:spPr>
              <a:xfrm>
                <a:off x="-723189" y="3800495"/>
                <a:ext cx="2173481" cy="107069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19099" tIns="0" rIns="219099" bIns="0" numCol="1" spcCol="1270" anchor="ctr" anchorCtr="0">
                <a:noAutofit/>
              </a:bodyPr>
              <a:lstStyle/>
              <a:p>
                <a:pPr marL="12700" marR="6350" algn="ctr">
                  <a:lnSpc>
                    <a:spcPct val="100000"/>
                  </a:lnSpc>
                </a:pPr>
                <a:r>
                  <a:rPr lang="ru-RU" sz="1600" b="1" spc="-2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Р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егис</a:t>
                </a:r>
                <a:r>
                  <a:rPr lang="ru-RU" sz="1600" b="1" spc="-1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т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рац</a:t>
                </a:r>
                <a:r>
                  <a:rPr lang="ru-RU" sz="1600" b="1" spc="-1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и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я </a:t>
                </a:r>
                <a:r>
                  <a:rPr lang="ru-RU" sz="1600" b="1" spc="-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п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еред </a:t>
                </a:r>
                <a:r>
                  <a:rPr lang="ru-RU" sz="1600" b="1" spc="-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н</a:t>
                </a:r>
                <a:r>
                  <a:rPr lang="ru-RU" sz="1600" b="1" spc="-2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а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ча</a:t>
                </a:r>
                <a:r>
                  <a:rPr lang="ru-RU" sz="1600" b="1" spc="-1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л</a:t>
                </a:r>
                <a:r>
                  <a:rPr lang="ru-RU" sz="1600" b="1" spc="-1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о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м </a:t>
                </a:r>
                <a:r>
                  <a:rPr lang="ru-RU" sz="1600" b="1" spc="-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п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ро</a:t>
                </a:r>
                <a:r>
                  <a:rPr lang="ru-RU" sz="1600" b="1" spc="-2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в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е</a:t>
                </a:r>
                <a:r>
                  <a:rPr lang="ru-RU" sz="1600" b="1" spc="-1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д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е</a:t>
                </a:r>
                <a:r>
                  <a:rPr lang="ru-RU" sz="1600" b="1" spc="-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н</a:t>
                </a:r>
                <a:r>
                  <a:rPr lang="ru-RU" sz="1600" b="1" spc="-1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и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я и</a:t>
                </a:r>
                <a:r>
                  <a:rPr lang="ru-RU" sz="1600" b="1" spc="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 </a:t>
                </a:r>
                <a:r>
                  <a:rPr lang="ru-RU" sz="1600" b="1" spc="-3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у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час</a:t>
                </a:r>
                <a:r>
                  <a:rPr lang="ru-RU" sz="1600" b="1" spc="-1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т</a:t>
                </a:r>
                <a:r>
                  <a:rPr lang="ru-RU" sz="1600" b="1" spc="-1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и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е</a:t>
                </a:r>
                <a:r>
                  <a:rPr lang="ru-RU" sz="1600" b="1" spc="1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 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в П</a:t>
                </a:r>
                <a:r>
                  <a:rPr lang="ru-RU" sz="1600" b="1" spc="-3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у</a:t>
                </a:r>
                <a:r>
                  <a:rPr lang="ru-RU" sz="1600" b="1" spc="-2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б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л</a:t>
                </a:r>
                <a:r>
                  <a:rPr lang="ru-RU" sz="1600" b="1" spc="-1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и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ч</a:t>
                </a:r>
                <a:r>
                  <a:rPr lang="ru-RU" sz="1600" b="1" spc="-1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н</a:t>
                </a:r>
                <a:r>
                  <a:rPr lang="ru-RU" sz="1600" b="1" spc="-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ы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х с</a:t>
                </a:r>
                <a:r>
                  <a:rPr lang="ru-RU" sz="1600" b="1" spc="-1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л</a:t>
                </a:r>
                <a:r>
                  <a:rPr lang="ru-RU" sz="1600" b="1" spc="-3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у</a:t>
                </a:r>
                <a:r>
                  <a:rPr lang="ru-RU" sz="1600" b="1" spc="-2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ш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а</a:t>
                </a:r>
                <a:r>
                  <a:rPr lang="ru-RU" sz="1600" b="1" spc="-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н</a:t>
                </a:r>
                <a:r>
                  <a:rPr lang="ru-RU" sz="1600" b="1" spc="-1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и</a:t>
                </a:r>
                <a:r>
                  <a:rPr lang="ru-RU" sz="1600" b="1" spc="-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я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х</a:t>
                </a:r>
                <a:endParaRPr lang="ru-RU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endParaRPr>
              </a:p>
            </p:txBody>
          </p:sp>
        </p:grpSp>
        <p:grpSp>
          <p:nvGrpSpPr>
            <p:cNvPr id="48" name="Группа 47"/>
            <p:cNvGrpSpPr/>
            <p:nvPr/>
          </p:nvGrpSpPr>
          <p:grpSpPr>
            <a:xfrm>
              <a:off x="5723652" y="2258975"/>
              <a:ext cx="709919" cy="914914"/>
              <a:chOff x="2680505" y="2389514"/>
              <a:chExt cx="521084" cy="648316"/>
            </a:xfrm>
          </p:grpSpPr>
          <p:sp>
            <p:nvSpPr>
              <p:cNvPr id="49" name="object 12"/>
              <p:cNvSpPr/>
              <p:nvPr/>
            </p:nvSpPr>
            <p:spPr>
              <a:xfrm>
                <a:off x="2680505" y="2390130"/>
                <a:ext cx="521084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1081404" h="647700">
                    <a:moveTo>
                      <a:pt x="757174" y="0"/>
                    </a:moveTo>
                    <a:lnTo>
                      <a:pt x="757174" y="161925"/>
                    </a:lnTo>
                    <a:lnTo>
                      <a:pt x="0" y="161925"/>
                    </a:lnTo>
                    <a:lnTo>
                      <a:pt x="0" y="485775"/>
                    </a:lnTo>
                    <a:lnTo>
                      <a:pt x="757174" y="485775"/>
                    </a:lnTo>
                    <a:lnTo>
                      <a:pt x="757174" y="647700"/>
                    </a:lnTo>
                    <a:lnTo>
                      <a:pt x="1081024" y="323850"/>
                    </a:lnTo>
                    <a:lnTo>
                      <a:pt x="757174" y="0"/>
                    </a:lnTo>
                    <a:close/>
                  </a:path>
                </a:pathLst>
              </a:custGeom>
              <a:solidFill>
                <a:srgbClr val="7575D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51" name="object 13"/>
              <p:cNvSpPr/>
              <p:nvPr/>
            </p:nvSpPr>
            <p:spPr>
              <a:xfrm>
                <a:off x="2680505" y="2389514"/>
                <a:ext cx="521084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1081404" h="647700">
                    <a:moveTo>
                      <a:pt x="0" y="161925"/>
                    </a:moveTo>
                    <a:lnTo>
                      <a:pt x="757174" y="161925"/>
                    </a:lnTo>
                    <a:lnTo>
                      <a:pt x="757174" y="0"/>
                    </a:lnTo>
                    <a:lnTo>
                      <a:pt x="1081024" y="323850"/>
                    </a:lnTo>
                    <a:lnTo>
                      <a:pt x="757174" y="647700"/>
                    </a:lnTo>
                    <a:lnTo>
                      <a:pt x="757174" y="485775"/>
                    </a:lnTo>
                    <a:lnTo>
                      <a:pt x="0" y="485775"/>
                    </a:lnTo>
                    <a:lnTo>
                      <a:pt x="0" y="161925"/>
                    </a:lnTo>
                    <a:close/>
                  </a:path>
                </a:pathLst>
              </a:custGeom>
              <a:ln w="25399">
                <a:solidFill>
                  <a:srgbClr val="333399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5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Группа 39"/>
          <p:cNvGrpSpPr/>
          <p:nvPr/>
        </p:nvGrpSpPr>
        <p:grpSpPr>
          <a:xfrm>
            <a:off x="116505" y="1898830"/>
            <a:ext cx="2797605" cy="2671556"/>
            <a:chOff x="191702" y="2626519"/>
            <a:chExt cx="3427189" cy="3089077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760" y="2679156"/>
              <a:ext cx="3291126" cy="2460034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191702" y="3425040"/>
              <a:ext cx="1504788" cy="747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Доходы</a:t>
              </a:r>
            </a:p>
            <a:p>
              <a:pPr algn="ctr"/>
              <a:r>
                <a:rPr lang="ru-RU" sz="1200" b="1" i="1" dirty="0" smtClean="0"/>
                <a:t>5981,253</a:t>
              </a:r>
              <a:endParaRPr lang="ru-RU" sz="1200" b="1" i="1" dirty="0"/>
            </a:p>
            <a:p>
              <a:pPr algn="ctr"/>
              <a:r>
                <a:rPr lang="ru-RU" sz="1200" b="1" i="1" dirty="0" err="1" smtClean="0"/>
                <a:t>тыс.руб</a:t>
              </a:r>
              <a:r>
                <a:rPr lang="ru-RU" sz="1200" b="1" i="1" dirty="0" smtClean="0"/>
                <a:t>.</a:t>
              </a:r>
              <a:endParaRPr lang="ru-RU" sz="1200" i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114103" y="4161383"/>
              <a:ext cx="1504788" cy="747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Расходы</a:t>
              </a:r>
            </a:p>
            <a:p>
              <a:pPr algn="ctr"/>
              <a:r>
                <a:rPr lang="ru-RU" sz="1200" b="1" i="1" dirty="0" smtClean="0"/>
                <a:t>6065,253</a:t>
              </a:r>
              <a:endParaRPr lang="ru-RU" sz="1200" b="1" i="1" dirty="0"/>
            </a:p>
            <a:p>
              <a:pPr algn="ctr"/>
              <a:r>
                <a:rPr lang="ru-RU" sz="1200" b="1" i="1" dirty="0" err="1" smtClean="0"/>
                <a:t>тыс.руб</a:t>
              </a:r>
              <a:r>
                <a:rPr lang="ru-RU" sz="1200" b="1" i="1" dirty="0"/>
                <a:t>.</a:t>
              </a:r>
              <a:endParaRPr lang="ru-RU" sz="12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184098" y="2626519"/>
              <a:ext cx="1421025" cy="373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500" b="1" dirty="0" smtClean="0"/>
                <a:t>2018 год</a:t>
              </a:r>
              <a:endParaRPr lang="ru-RU" sz="1500" b="1" dirty="0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1322146" y="4968254"/>
              <a:ext cx="1097500" cy="7473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200" dirty="0" smtClean="0"/>
                <a:t>Дефицит</a:t>
              </a:r>
            </a:p>
            <a:p>
              <a:pPr algn="ctr"/>
              <a:r>
                <a:rPr lang="ru-RU" sz="1200" b="1" i="1" dirty="0" smtClean="0"/>
                <a:t>84,0</a:t>
              </a:r>
            </a:p>
            <a:p>
              <a:pPr algn="ctr"/>
              <a:r>
                <a:rPr lang="ru-RU" sz="1200" b="1" i="1" dirty="0" err="1" smtClean="0"/>
                <a:t>тыс.руб</a:t>
              </a:r>
              <a:r>
                <a:rPr lang="ru-RU" sz="1200" b="1" i="1" dirty="0"/>
                <a:t>.</a:t>
              </a:r>
              <a:endParaRPr lang="ru-RU" sz="1200" dirty="0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3169891" y="2306528"/>
            <a:ext cx="2797604" cy="2668903"/>
            <a:chOff x="183600" y="2626519"/>
            <a:chExt cx="3427188" cy="3086009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760" y="2679156"/>
              <a:ext cx="3291126" cy="2460034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183600" y="3456068"/>
              <a:ext cx="1504788" cy="747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Доходы</a:t>
              </a:r>
            </a:p>
            <a:p>
              <a:pPr algn="ctr"/>
              <a:r>
                <a:rPr lang="ru-RU" sz="1200" b="1" i="1" dirty="0" smtClean="0"/>
                <a:t>6055,741</a:t>
              </a:r>
              <a:endParaRPr lang="ru-RU" sz="1200" b="1" i="1" dirty="0"/>
            </a:p>
            <a:p>
              <a:pPr algn="ctr"/>
              <a:r>
                <a:rPr lang="ru-RU" sz="1200" b="1" i="1" dirty="0" err="1" smtClean="0"/>
                <a:t>тыс.руб</a:t>
              </a:r>
              <a:r>
                <a:rPr lang="ru-RU" sz="1200" b="1" i="1" dirty="0"/>
                <a:t>.</a:t>
              </a:r>
              <a:endParaRPr lang="ru-RU" sz="1200" i="1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106000" y="4192409"/>
              <a:ext cx="1504788" cy="747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Расходы</a:t>
              </a:r>
            </a:p>
            <a:p>
              <a:pPr algn="ctr"/>
              <a:r>
                <a:rPr lang="ru-RU" sz="1200" b="1" i="1" dirty="0" smtClean="0"/>
                <a:t>6143,741</a:t>
              </a:r>
              <a:endParaRPr lang="ru-RU" sz="1200" b="1" i="1" dirty="0"/>
            </a:p>
            <a:p>
              <a:pPr algn="ctr"/>
              <a:r>
                <a:rPr lang="ru-RU" sz="1200" b="1" i="1" dirty="0" err="1" smtClean="0"/>
                <a:t>тыс.руб</a:t>
              </a:r>
              <a:r>
                <a:rPr lang="ru-RU" sz="1200" b="1" i="1" dirty="0"/>
                <a:t>.</a:t>
              </a:r>
              <a:endParaRPr lang="ru-RU" sz="1200" i="1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184515" y="2626519"/>
              <a:ext cx="1420071" cy="373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500" b="1" dirty="0" smtClean="0"/>
                <a:t>2019 год</a:t>
              </a:r>
              <a:endParaRPr lang="ru-RU" sz="1500" b="1" dirty="0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1314042" y="4965186"/>
              <a:ext cx="1097500" cy="7473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200" dirty="0" smtClean="0"/>
                <a:t>Дефицит</a:t>
              </a:r>
            </a:p>
            <a:p>
              <a:pPr algn="ctr"/>
              <a:r>
                <a:rPr lang="ru-RU" sz="1200" b="1" i="1" dirty="0" smtClean="0"/>
                <a:t>88,0 </a:t>
              </a:r>
            </a:p>
            <a:p>
              <a:pPr algn="ctr"/>
              <a:r>
                <a:rPr lang="ru-RU" sz="1200" b="1" i="1" dirty="0" err="1" smtClean="0"/>
                <a:t>тыс.руб</a:t>
              </a:r>
              <a:r>
                <a:rPr lang="ru-RU" sz="1200" b="1" i="1" dirty="0"/>
                <a:t>.</a:t>
              </a:r>
              <a:endParaRPr lang="ru-RU" sz="1200" i="1" dirty="0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6229891" y="2712535"/>
            <a:ext cx="2797604" cy="2667942"/>
            <a:chOff x="183600" y="2626519"/>
            <a:chExt cx="3427188" cy="3084900"/>
          </a:xfrm>
        </p:grpSpPr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760" y="2679156"/>
              <a:ext cx="3291126" cy="2460034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183600" y="3454957"/>
              <a:ext cx="1504788" cy="747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Доходы</a:t>
              </a:r>
            </a:p>
            <a:p>
              <a:pPr algn="ctr"/>
              <a:r>
                <a:rPr lang="ru-RU" sz="1200" b="1" i="1" dirty="0" smtClean="0"/>
                <a:t>6086,593</a:t>
              </a:r>
              <a:endParaRPr lang="ru-RU" sz="1200" b="1" i="1" dirty="0"/>
            </a:p>
            <a:p>
              <a:pPr algn="ctr"/>
              <a:r>
                <a:rPr lang="ru-RU" sz="1200" b="1" i="1" dirty="0" err="1" smtClean="0"/>
                <a:t>тыс.руб</a:t>
              </a:r>
              <a:r>
                <a:rPr lang="ru-RU" sz="1200" b="1" i="1" dirty="0"/>
                <a:t>.</a:t>
              </a:r>
              <a:endParaRPr lang="ru-RU" sz="12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106000" y="4191299"/>
              <a:ext cx="1504788" cy="747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Расходы</a:t>
              </a:r>
            </a:p>
            <a:p>
              <a:pPr algn="ctr"/>
              <a:r>
                <a:rPr lang="ru-RU" sz="1200" b="1" dirty="0" smtClean="0"/>
                <a:t>6176,593</a:t>
              </a:r>
            </a:p>
            <a:p>
              <a:pPr algn="ctr"/>
              <a:r>
                <a:rPr lang="ru-RU" sz="1200" b="1" i="1" dirty="0" err="1"/>
                <a:t>тыс.руб</a:t>
              </a:r>
              <a:r>
                <a:rPr lang="ru-RU" sz="1200" b="1" i="1" dirty="0"/>
                <a:t>.</a:t>
              </a:r>
              <a:endParaRPr lang="ru-RU" sz="12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184931" y="2626519"/>
              <a:ext cx="1420071" cy="373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500" b="1" dirty="0" smtClean="0"/>
                <a:t>2020 год</a:t>
              </a:r>
              <a:endParaRPr lang="ru-RU" sz="1500" b="1" dirty="0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1184931" y="4964076"/>
              <a:ext cx="1420071" cy="7473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 smtClean="0"/>
                <a:t>Дефицит</a:t>
              </a:r>
            </a:p>
            <a:p>
              <a:pPr algn="ctr"/>
              <a:r>
                <a:rPr lang="ru-RU" sz="1200" b="1" i="1" dirty="0" smtClean="0"/>
                <a:t>90,0</a:t>
              </a:r>
            </a:p>
            <a:p>
              <a:pPr algn="ctr"/>
              <a:r>
                <a:rPr lang="ru-RU" sz="1200" b="1" i="1" dirty="0" err="1"/>
                <a:t>тыс.руб</a:t>
              </a:r>
              <a:r>
                <a:rPr lang="ru-RU" sz="1200" b="1" i="1" dirty="0"/>
                <a:t>.</a:t>
              </a:r>
              <a:endParaRPr lang="ru-RU" sz="1200" i="1" dirty="0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33200" y="5364215"/>
            <a:ext cx="8866863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1500" dirty="0">
                <a:solidFill>
                  <a:srgbClr val="1C1C0F"/>
                </a:solidFill>
              </a:rPr>
              <a:t>Принцип формирования и исполнения бюджета, который состоит в равновесии бюджетных расходов и источников их финансирования, называется </a:t>
            </a:r>
            <a:r>
              <a:rPr lang="ru-RU" sz="1500" b="1" i="1" dirty="0">
                <a:solidFill>
                  <a:srgbClr val="1C1C0F"/>
                </a:solidFill>
              </a:rPr>
              <a:t>сбалансированностью бюджета</a:t>
            </a:r>
            <a:r>
              <a:rPr lang="ru-RU" sz="1500" dirty="0">
                <a:solidFill>
                  <a:srgbClr val="1C1C0F"/>
                </a:solidFill>
              </a:rPr>
              <a:t>. </a:t>
            </a:r>
            <a:endParaRPr lang="ru-RU" sz="1500" dirty="0" smtClean="0">
              <a:solidFill>
                <a:srgbClr val="1C1C0F"/>
              </a:solidFill>
            </a:endParaRPr>
          </a:p>
          <a:p>
            <a:pPr indent="361950" algn="just"/>
            <a:r>
              <a:rPr lang="ru-RU" sz="1500" dirty="0" smtClean="0">
                <a:solidFill>
                  <a:srgbClr val="1C1C0F"/>
                </a:solidFill>
              </a:rPr>
              <a:t>Этот </a:t>
            </a:r>
            <a:r>
              <a:rPr lang="ru-RU" sz="1500" dirty="0">
                <a:solidFill>
                  <a:srgbClr val="1C1C0F"/>
                </a:solidFill>
              </a:rPr>
              <a:t>принцип даже при наличии бюджетного дефицита помогает удерживать баланс между объемом расходов и величиной бюджетных </a:t>
            </a:r>
            <a:r>
              <a:rPr lang="ru-RU" sz="1500" dirty="0" smtClean="0">
                <a:solidFill>
                  <a:srgbClr val="1C1C0F"/>
                </a:solidFill>
              </a:rPr>
              <a:t>поступлений.</a:t>
            </a:r>
          </a:p>
          <a:p>
            <a:pPr indent="361950" algn="just"/>
            <a:r>
              <a:rPr lang="ru-RU" sz="1500" dirty="0" smtClean="0">
                <a:solidFill>
                  <a:srgbClr val="1C1C0F"/>
                </a:solidFill>
              </a:rPr>
              <a:t>Источник </a:t>
            </a:r>
            <a:r>
              <a:rPr lang="ru-RU" sz="1500" dirty="0">
                <a:solidFill>
                  <a:srgbClr val="1C1C0F"/>
                </a:solidFill>
              </a:rPr>
              <a:t>покрытия дефицита бюджета – остатки средств бюджета предыдущего периода.</a:t>
            </a:r>
            <a:endParaRPr lang="ru-RU" sz="1500" dirty="0"/>
          </a:p>
        </p:txBody>
      </p:sp>
      <p:grpSp>
        <p:nvGrpSpPr>
          <p:cNvPr id="35" name="Группа 34"/>
          <p:cNvGrpSpPr/>
          <p:nvPr/>
        </p:nvGrpSpPr>
        <p:grpSpPr>
          <a:xfrm>
            <a:off x="26495" y="0"/>
            <a:ext cx="9082068" cy="856800"/>
            <a:chOff x="26495" y="0"/>
            <a:chExt cx="9082068" cy="856800"/>
          </a:xfrm>
        </p:grpSpPr>
        <p:sp>
          <p:nvSpPr>
            <p:cNvPr id="36" name="object 3"/>
            <p:cNvSpPr>
              <a:spLocks noChangeArrowheads="1"/>
            </p:cNvSpPr>
            <p:nvPr/>
          </p:nvSpPr>
          <p:spPr bwMode="auto">
            <a:xfrm>
              <a:off x="36000" y="342000"/>
              <a:ext cx="9072563" cy="514800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7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Константиновское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  <a:endParaRPr lang="ru-RU" alt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Rectangle 32"/>
            <p:cNvSpPr>
              <a:spLocks noChangeArrowheads="1"/>
            </p:cNvSpPr>
            <p:nvPr/>
          </p:nvSpPr>
          <p:spPr bwMode="auto">
            <a:xfrm>
              <a:off x="2091194" y="334800"/>
              <a:ext cx="4952573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Сбалансированность бюджета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76000" y="1088740"/>
            <a:ext cx="7970400" cy="972060"/>
            <a:chOff x="576000" y="1088740"/>
            <a:chExt cx="7970400" cy="972060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6465600" y="1088740"/>
              <a:ext cx="2080800" cy="432000"/>
              <a:chOff x="-4744035" y="2125375"/>
              <a:chExt cx="2080800" cy="432000"/>
            </a:xfrm>
          </p:grpSpPr>
          <p:sp>
            <p:nvSpPr>
              <p:cNvPr id="89" name="Скругленный прямоугольник 88"/>
              <p:cNvSpPr/>
              <p:nvPr/>
            </p:nvSpPr>
            <p:spPr>
              <a:xfrm>
                <a:off x="-4744035" y="2125375"/>
                <a:ext cx="2080800" cy="432000"/>
              </a:xfrm>
              <a:prstGeom prst="roundRect">
                <a:avLst/>
              </a:prstGeom>
              <a:gradFill rotWithShape="0">
                <a:gsLst>
                  <a:gs pos="0">
                    <a:srgbClr val="43D126"/>
                  </a:gs>
                  <a:gs pos="0">
                    <a:schemeClr val="accent5">
                      <a:hueOff val="-4966938"/>
                      <a:satOff val="19906"/>
                      <a:lumOff val="4314"/>
                      <a:alphaOff val="0"/>
                      <a:shade val="51000"/>
                      <a:satMod val="130000"/>
                    </a:schemeClr>
                  </a:gs>
                  <a:gs pos="80000">
                    <a:schemeClr val="accent5">
                      <a:hueOff val="-4966938"/>
                      <a:satOff val="19906"/>
                      <a:lumOff val="4314"/>
                      <a:alphaOff val="0"/>
                      <a:shade val="93000"/>
                      <a:satMod val="130000"/>
                    </a:schemeClr>
                  </a:gs>
                  <a:gs pos="100000">
                    <a:schemeClr val="accent5">
                      <a:hueOff val="-4966938"/>
                      <a:satOff val="19906"/>
                      <a:lumOff val="4314"/>
                      <a:alphaOff val="0"/>
                      <a:shade val="94000"/>
                      <a:satMod val="135000"/>
                    </a:schemeClr>
                  </a:gs>
                </a:gsLst>
              </a:gra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5">
                  <a:hueOff val="-4966938"/>
                  <a:satOff val="19906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0" name="Прямоугольник 89"/>
              <p:cNvSpPr/>
              <p:nvPr/>
            </p:nvSpPr>
            <p:spPr>
              <a:xfrm>
                <a:off x="-4712990" y="2170380"/>
                <a:ext cx="2035795" cy="323165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lvl="0" algn="ctr"/>
                <a:r>
                  <a:rPr lang="ru-RU" sz="1500" b="1" dirty="0">
                    <a:solidFill>
                      <a:schemeClr val="bg1"/>
                    </a:solidFill>
                  </a:rPr>
                  <a:t>Расходы </a:t>
                </a:r>
                <a:r>
                  <a:rPr lang="en-US" sz="1500" b="1" i="1" dirty="0" smtClean="0"/>
                  <a:t>&gt; </a:t>
                </a:r>
                <a:r>
                  <a:rPr lang="ru-RU" sz="1500" b="1" dirty="0" smtClean="0">
                    <a:solidFill>
                      <a:schemeClr val="bg1"/>
                    </a:solidFill>
                  </a:rPr>
                  <a:t>Доход</a:t>
                </a:r>
                <a:r>
                  <a:rPr lang="ru-RU" sz="1500" b="1" dirty="0">
                    <a:solidFill>
                      <a:schemeClr val="bg1"/>
                    </a:solidFill>
                  </a:rPr>
                  <a:t>ы</a:t>
                </a:r>
                <a:endParaRPr lang="ru-RU" sz="1500" b="1" i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" name="Группа 4"/>
            <p:cNvGrpSpPr/>
            <p:nvPr/>
          </p:nvGrpSpPr>
          <p:grpSpPr>
            <a:xfrm>
              <a:off x="6465600" y="1628800"/>
              <a:ext cx="2080800" cy="432000"/>
              <a:chOff x="-654155" y="3182643"/>
              <a:chExt cx="2080800" cy="432000"/>
            </a:xfrm>
          </p:grpSpPr>
          <p:sp>
            <p:nvSpPr>
              <p:cNvPr id="91" name="Скругленный прямоугольник 90"/>
              <p:cNvSpPr/>
              <p:nvPr/>
            </p:nvSpPr>
            <p:spPr>
              <a:xfrm>
                <a:off x="-654155" y="3182643"/>
                <a:ext cx="2080800" cy="432000"/>
              </a:xfrm>
              <a:prstGeom prst="roundRect">
                <a:avLst/>
              </a:prstGeom>
              <a:gradFill rotWithShape="0">
                <a:gsLst>
                  <a:gs pos="0">
                    <a:srgbClr val="43D126"/>
                  </a:gs>
                  <a:gs pos="0">
                    <a:schemeClr val="accent5">
                      <a:hueOff val="-4966938"/>
                      <a:satOff val="19906"/>
                      <a:lumOff val="4314"/>
                      <a:alphaOff val="0"/>
                      <a:shade val="51000"/>
                      <a:satMod val="130000"/>
                    </a:schemeClr>
                  </a:gs>
                  <a:gs pos="80000">
                    <a:schemeClr val="accent5">
                      <a:hueOff val="-4966938"/>
                      <a:satOff val="19906"/>
                      <a:lumOff val="4314"/>
                      <a:alphaOff val="0"/>
                      <a:shade val="93000"/>
                      <a:satMod val="130000"/>
                    </a:schemeClr>
                  </a:gs>
                  <a:gs pos="100000">
                    <a:schemeClr val="accent5">
                      <a:hueOff val="-4966938"/>
                      <a:satOff val="19906"/>
                      <a:lumOff val="4314"/>
                      <a:alphaOff val="0"/>
                      <a:shade val="94000"/>
                      <a:satMod val="135000"/>
                    </a:schemeClr>
                  </a:gs>
                </a:gsLst>
              </a:gra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5">
                  <a:hueOff val="-4966938"/>
                  <a:satOff val="19906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2" name="Прямоугольник 91"/>
              <p:cNvSpPr/>
              <p:nvPr/>
            </p:nvSpPr>
            <p:spPr>
              <a:xfrm>
                <a:off x="-623110" y="3227648"/>
                <a:ext cx="2035795" cy="323165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lvl="0" algn="ctr"/>
                <a:r>
                  <a:rPr lang="ru-RU" sz="1500" b="1" dirty="0" smtClean="0">
                    <a:solidFill>
                      <a:schemeClr val="bg1"/>
                    </a:solidFill>
                  </a:rPr>
                  <a:t>Расходы </a:t>
                </a:r>
                <a:r>
                  <a:rPr lang="en-US" sz="1500" b="1" i="1" dirty="0" smtClean="0"/>
                  <a:t>&lt;</a:t>
                </a:r>
                <a:r>
                  <a:rPr lang="ru-RU" sz="1500" b="1" i="1" dirty="0" smtClean="0"/>
                  <a:t> </a:t>
                </a:r>
                <a:r>
                  <a:rPr lang="ru-RU" sz="1500" b="1" dirty="0" smtClean="0">
                    <a:solidFill>
                      <a:schemeClr val="bg1"/>
                    </a:solidFill>
                  </a:rPr>
                  <a:t>Доходы</a:t>
                </a:r>
                <a:endParaRPr lang="ru-RU" sz="15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3987087" y="1401400"/>
              <a:ext cx="360362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2000"/>
                <a:t>=</a:t>
              </a:r>
            </a:p>
          </p:txBody>
        </p: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2161462" y="1388700"/>
              <a:ext cx="35877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2000" dirty="0"/>
                <a:t>-</a:t>
              </a:r>
            </a:p>
          </p:txBody>
        </p:sp>
        <p:sp>
          <p:nvSpPr>
            <p:cNvPr id="25" name="Двойная стрелка влево/вправо 24"/>
            <p:cNvSpPr/>
            <p:nvPr/>
          </p:nvSpPr>
          <p:spPr>
            <a:xfrm>
              <a:off x="5925600" y="1191850"/>
              <a:ext cx="522000" cy="238125"/>
            </a:xfrm>
            <a:prstGeom prst="leftRightArrow">
              <a:avLst/>
            </a:prstGeom>
            <a:gradFill>
              <a:gsLst>
                <a:gs pos="0">
                  <a:srgbClr val="006600"/>
                </a:gs>
                <a:gs pos="50000">
                  <a:schemeClr val="bg1"/>
                </a:gs>
                <a:gs pos="100000">
                  <a:srgbClr val="006600"/>
                </a:gs>
              </a:gsLst>
              <a:lin ang="5400000" scaled="0"/>
            </a:gradFill>
            <a:ln>
              <a:solidFill>
                <a:srgbClr val="385D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6" name="Двойная стрелка влево/вправо 25"/>
            <p:cNvSpPr/>
            <p:nvPr/>
          </p:nvSpPr>
          <p:spPr>
            <a:xfrm>
              <a:off x="5925600" y="1727940"/>
              <a:ext cx="522000" cy="237600"/>
            </a:xfrm>
            <a:prstGeom prst="leftRightArrow">
              <a:avLst/>
            </a:prstGeom>
            <a:gradFill>
              <a:gsLst>
                <a:gs pos="0">
                  <a:srgbClr val="006600"/>
                </a:gs>
                <a:gs pos="50000">
                  <a:schemeClr val="bg1"/>
                </a:gs>
                <a:gs pos="100000">
                  <a:srgbClr val="006600"/>
                </a:gs>
              </a:gsLst>
              <a:lin ang="5400000" scaled="0"/>
            </a:gradFill>
            <a:ln>
              <a:solidFill>
                <a:srgbClr val="385D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576000" y="1357200"/>
              <a:ext cx="1584000" cy="432000"/>
              <a:chOff x="522000" y="1357200"/>
              <a:chExt cx="1584000" cy="432000"/>
            </a:xfrm>
          </p:grpSpPr>
          <p:sp>
            <p:nvSpPr>
              <p:cNvPr id="80" name="Скругленный прямоугольник 79"/>
              <p:cNvSpPr/>
              <p:nvPr/>
            </p:nvSpPr>
            <p:spPr>
              <a:xfrm>
                <a:off x="522000" y="1357200"/>
                <a:ext cx="1584000" cy="432000"/>
              </a:xfrm>
              <a:prstGeom prst="roundRect">
                <a:avLst/>
              </a:prstGeom>
              <a:solidFill>
                <a:srgbClr val="002060"/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5">
                  <a:hueOff val="-4966938"/>
                  <a:satOff val="19906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2" name="Прямоугольник 81"/>
              <p:cNvSpPr/>
              <p:nvPr/>
            </p:nvSpPr>
            <p:spPr>
              <a:xfrm>
                <a:off x="611560" y="1422000"/>
                <a:ext cx="1403428" cy="323165"/>
              </a:xfrm>
              <a:prstGeom prst="rect">
                <a:avLst/>
              </a:prstGeom>
              <a:solidFill>
                <a:srgbClr val="002060"/>
              </a:solidFill>
            </p:spPr>
            <p:txBody>
              <a:bodyPr wrap="square" anchor="ctr">
                <a:spAutoFit/>
              </a:bodyPr>
              <a:lstStyle/>
              <a:p>
                <a:pPr lvl="0" algn="ctr"/>
                <a:r>
                  <a:rPr lang="ru-RU" sz="1500" b="1" dirty="0" smtClean="0">
                    <a:solidFill>
                      <a:schemeClr val="bg1"/>
                    </a:solidFill>
                  </a:rPr>
                  <a:t>Доходы</a:t>
                </a:r>
                <a:endParaRPr lang="ru-RU" sz="1500" b="1" i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" name="Группа 1"/>
            <p:cNvGrpSpPr/>
            <p:nvPr/>
          </p:nvGrpSpPr>
          <p:grpSpPr>
            <a:xfrm>
              <a:off x="2420755" y="1357200"/>
              <a:ext cx="1584000" cy="432000"/>
              <a:chOff x="2771800" y="2213865"/>
              <a:chExt cx="1584000" cy="432000"/>
            </a:xfrm>
          </p:grpSpPr>
          <p:sp>
            <p:nvSpPr>
              <p:cNvPr id="83" name="Скругленный прямоугольник 82"/>
              <p:cNvSpPr/>
              <p:nvPr/>
            </p:nvSpPr>
            <p:spPr>
              <a:xfrm>
                <a:off x="2771800" y="2213865"/>
                <a:ext cx="1584000" cy="432000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5">
                  <a:hueOff val="-4966938"/>
                  <a:satOff val="19906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4" name="Прямоугольник 83"/>
              <p:cNvSpPr/>
              <p:nvPr/>
            </p:nvSpPr>
            <p:spPr>
              <a:xfrm>
                <a:off x="2771800" y="2278800"/>
                <a:ext cx="1584000" cy="323165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txBody>
              <a:bodyPr wrap="square" anchor="ctr">
                <a:spAutoFit/>
              </a:bodyPr>
              <a:lstStyle/>
              <a:p>
                <a:pPr lvl="0" algn="ctr"/>
                <a:r>
                  <a:rPr lang="ru-RU" sz="1500" b="1" dirty="0" smtClean="0">
                    <a:solidFill>
                      <a:schemeClr val="bg1"/>
                    </a:solidFill>
                  </a:rPr>
                  <a:t>Расходы</a:t>
                </a:r>
                <a:endParaRPr lang="ru-RU" sz="1500" b="1" i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" name="Группа 3"/>
            <p:cNvGrpSpPr/>
            <p:nvPr/>
          </p:nvGrpSpPr>
          <p:grpSpPr>
            <a:xfrm>
              <a:off x="4320000" y="1134000"/>
              <a:ext cx="1584000" cy="900000"/>
              <a:chOff x="3367200" y="2303875"/>
              <a:chExt cx="1584000" cy="900000"/>
            </a:xfrm>
          </p:grpSpPr>
          <p:sp>
            <p:nvSpPr>
              <p:cNvPr id="85" name="Скругленный прямоугольник 84"/>
              <p:cNvSpPr/>
              <p:nvPr/>
            </p:nvSpPr>
            <p:spPr>
              <a:xfrm>
                <a:off x="3367200" y="2303875"/>
                <a:ext cx="1584000" cy="900000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5">
                  <a:hueOff val="-4966938"/>
                  <a:satOff val="19906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6" name="Прямоугольник 85"/>
              <p:cNvSpPr/>
              <p:nvPr/>
            </p:nvSpPr>
            <p:spPr>
              <a:xfrm>
                <a:off x="3367200" y="2376000"/>
                <a:ext cx="1580400" cy="78483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txBody>
              <a:bodyPr wrap="square" anchor="ctr">
                <a:spAutoFit/>
              </a:bodyPr>
              <a:lstStyle/>
              <a:p>
                <a:pPr lvl="0" algn="ctr"/>
                <a:r>
                  <a:rPr lang="ru-RU" sz="1500" b="1" dirty="0" smtClean="0">
                    <a:solidFill>
                      <a:schemeClr val="bg1"/>
                    </a:solidFill>
                  </a:rPr>
                  <a:t>Дефицит</a:t>
                </a:r>
              </a:p>
              <a:p>
                <a:pPr lvl="0" algn="ctr"/>
                <a:r>
                  <a:rPr lang="ru-RU" sz="1500" b="1" i="1" dirty="0" smtClean="0"/>
                  <a:t>или</a:t>
                </a:r>
              </a:p>
              <a:p>
                <a:pPr lvl="0" algn="ctr"/>
                <a:r>
                  <a:rPr lang="ru-RU" sz="1500" b="1" dirty="0" smtClean="0">
                    <a:solidFill>
                      <a:schemeClr val="bg1"/>
                    </a:solidFill>
                  </a:rPr>
                  <a:t>Профицит</a:t>
                </a:r>
                <a:endParaRPr lang="ru-RU" sz="1500" b="1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548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414000" y="2708920"/>
            <a:ext cx="8316000" cy="1371600"/>
            <a:chOff x="414000" y="2708920"/>
            <a:chExt cx="8316000" cy="1371600"/>
          </a:xfrm>
        </p:grpSpPr>
        <p:sp>
          <p:nvSpPr>
            <p:cNvPr id="4" name="object 2"/>
            <p:cNvSpPr>
              <a:spLocks noChangeArrowheads="1"/>
            </p:cNvSpPr>
            <p:nvPr/>
          </p:nvSpPr>
          <p:spPr bwMode="auto">
            <a:xfrm>
              <a:off x="414000" y="2708920"/>
              <a:ext cx="8316000" cy="1371600"/>
            </a:xfrm>
            <a:prstGeom prst="rect">
              <a:avLst/>
            </a:prstGeom>
            <a:blipFill dpi="0" rotWithShape="1">
              <a:blip r:embed="rId2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" name="object 5"/>
            <p:cNvSpPr txBox="1">
              <a:spLocks noChangeArrowheads="1"/>
            </p:cNvSpPr>
            <p:nvPr/>
          </p:nvSpPr>
          <p:spPr bwMode="auto">
            <a:xfrm>
              <a:off x="414000" y="2888940"/>
              <a:ext cx="8316000" cy="1051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12700" indent="-12700" eaLnBrk="0" hangingPunct="0"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ts val="4088"/>
                </a:lnSpc>
                <a:defRPr/>
              </a:pPr>
              <a:r>
                <a:rPr lang="ru-RU" sz="36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ДОХОДЫ </a:t>
              </a:r>
              <a:r>
                <a:rPr lang="ru-RU" sz="36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БЮДЖЕТА</a:t>
              </a:r>
            </a:p>
            <a:p>
              <a:pPr algn="ctr" eaLnBrk="1" hangingPunct="1">
                <a:lnSpc>
                  <a:spcPts val="4088"/>
                </a:lnSpc>
                <a:defRPr/>
              </a:pPr>
              <a:r>
                <a:rPr lang="ru-RU" sz="36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ПОСЕЛЕНИЯ</a:t>
              </a:r>
              <a:endParaRPr lang="ru-RU" alt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6495" y="0"/>
            <a:ext cx="9067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Константиновское</a:t>
            </a:r>
            <a:r>
              <a:rPr lang="ru-RU" altLang="ru-RU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сельское поселение Николаевского муниципального района Хабаровского края</a:t>
            </a:r>
            <a:endParaRPr lang="ru-RU" altLang="ru-RU" sz="1600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09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/>
          <p:cNvSpPr/>
          <p:nvPr/>
        </p:nvSpPr>
        <p:spPr>
          <a:xfrm>
            <a:off x="1258887" y="2825629"/>
            <a:ext cx="792480" cy="792000"/>
          </a:xfrm>
          <a:custGeom>
            <a:avLst/>
            <a:gdLst/>
            <a:ahLst/>
            <a:cxnLst/>
            <a:rect l="l" t="t" r="r" b="b"/>
            <a:pathLst>
              <a:path w="792480" h="900430">
                <a:moveTo>
                  <a:pt x="0" y="504063"/>
                </a:moveTo>
                <a:lnTo>
                  <a:pt x="198056" y="504063"/>
                </a:lnTo>
                <a:lnTo>
                  <a:pt x="198056" y="0"/>
                </a:lnTo>
                <a:lnTo>
                  <a:pt x="594169" y="0"/>
                </a:lnTo>
                <a:lnTo>
                  <a:pt x="594169" y="504063"/>
                </a:lnTo>
                <a:lnTo>
                  <a:pt x="792162" y="504063"/>
                </a:lnTo>
                <a:lnTo>
                  <a:pt x="396049" y="900049"/>
                </a:lnTo>
                <a:lnTo>
                  <a:pt x="0" y="504063"/>
                </a:lnTo>
                <a:close/>
              </a:path>
            </a:pathLst>
          </a:custGeom>
          <a:solidFill>
            <a:srgbClr val="DCE6F2"/>
          </a:solidFill>
          <a:ln w="25400">
            <a:solidFill>
              <a:srgbClr val="2787A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6"/>
          <p:cNvSpPr/>
          <p:nvPr/>
        </p:nvSpPr>
        <p:spPr>
          <a:xfrm>
            <a:off x="4165186" y="2825629"/>
            <a:ext cx="792000" cy="792000"/>
          </a:xfrm>
          <a:custGeom>
            <a:avLst/>
            <a:gdLst/>
            <a:ahLst/>
            <a:cxnLst/>
            <a:rect l="l" t="t" r="r" b="b"/>
            <a:pathLst>
              <a:path w="863600" h="900430">
                <a:moveTo>
                  <a:pt x="0" y="468249"/>
                </a:moveTo>
                <a:lnTo>
                  <a:pt x="215900" y="468249"/>
                </a:lnTo>
                <a:lnTo>
                  <a:pt x="215900" y="0"/>
                </a:lnTo>
                <a:lnTo>
                  <a:pt x="647700" y="0"/>
                </a:lnTo>
                <a:lnTo>
                  <a:pt x="647700" y="468249"/>
                </a:lnTo>
                <a:lnTo>
                  <a:pt x="863600" y="468249"/>
                </a:lnTo>
                <a:lnTo>
                  <a:pt x="431800" y="900049"/>
                </a:lnTo>
                <a:lnTo>
                  <a:pt x="0" y="468249"/>
                </a:lnTo>
                <a:close/>
              </a:path>
            </a:pathLst>
          </a:custGeom>
          <a:solidFill>
            <a:srgbClr val="C7E6A4"/>
          </a:solidFill>
          <a:ln w="25400">
            <a:solidFill>
              <a:srgbClr val="43D12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8"/>
          <p:cNvSpPr/>
          <p:nvPr/>
        </p:nvSpPr>
        <p:spPr>
          <a:xfrm>
            <a:off x="7038000" y="2825629"/>
            <a:ext cx="792000" cy="792000"/>
          </a:xfrm>
          <a:custGeom>
            <a:avLst/>
            <a:gdLst/>
            <a:ahLst/>
            <a:cxnLst/>
            <a:rect l="l" t="t" r="r" b="b"/>
            <a:pathLst>
              <a:path w="863600" h="900430">
                <a:moveTo>
                  <a:pt x="0" y="390016"/>
                </a:moveTo>
                <a:lnTo>
                  <a:pt x="215900" y="390016"/>
                </a:lnTo>
                <a:lnTo>
                  <a:pt x="215900" y="0"/>
                </a:lnTo>
                <a:lnTo>
                  <a:pt x="647700" y="0"/>
                </a:lnTo>
                <a:lnTo>
                  <a:pt x="647700" y="390016"/>
                </a:lnTo>
                <a:lnTo>
                  <a:pt x="863600" y="390016"/>
                </a:lnTo>
                <a:lnTo>
                  <a:pt x="431800" y="900049"/>
                </a:lnTo>
                <a:lnTo>
                  <a:pt x="0" y="390016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66555" y="1088740"/>
            <a:ext cx="2289326" cy="1710190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6" name="Скругленный прямоугольник 4"/>
          <p:cNvSpPr/>
          <p:nvPr/>
        </p:nvSpPr>
        <p:spPr>
          <a:xfrm>
            <a:off x="624477" y="1538790"/>
            <a:ext cx="2173482" cy="812131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9099" tIns="0" rIns="219099" bIns="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Налоговые доходы</a:t>
            </a:r>
            <a:endParaRPr lang="ru-RU" sz="20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420000" y="1088740"/>
            <a:ext cx="2289326" cy="1710190"/>
          </a:xfrm>
          <a:prstGeom prst="roundRect">
            <a:avLst/>
          </a:prstGeom>
          <a:gradFill rotWithShape="0">
            <a:gsLst>
              <a:gs pos="0">
                <a:srgbClr val="43D126"/>
              </a:gs>
              <a:gs pos="0">
                <a:schemeClr val="accent5">
                  <a:hueOff val="-4966938"/>
                  <a:satOff val="19906"/>
                  <a:lumOff val="4314"/>
                  <a:alphaOff val="0"/>
                  <a:shade val="51000"/>
                  <a:satMod val="130000"/>
                </a:schemeClr>
              </a:gs>
              <a:gs pos="80000">
                <a:schemeClr val="accent5">
                  <a:hueOff val="-4966938"/>
                  <a:satOff val="19906"/>
                  <a:lumOff val="4314"/>
                  <a:alphaOff val="0"/>
                  <a:shade val="93000"/>
                  <a:satMod val="130000"/>
                </a:schemeClr>
              </a:gs>
              <a:gs pos="100000">
                <a:schemeClr val="accent5">
                  <a:hueOff val="-4966938"/>
                  <a:satOff val="19906"/>
                  <a:lumOff val="4314"/>
                  <a:alphaOff val="0"/>
                  <a:shade val="94000"/>
                  <a:satMod val="135000"/>
                </a:schemeClr>
              </a:gs>
            </a:gsLst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hueOff val="-4966938"/>
              <a:satOff val="19906"/>
              <a:lumOff val="4314"/>
              <a:alphaOff val="0"/>
            </a:schemeClr>
          </a:effectRef>
          <a:fontRef idx="minor">
            <a:schemeClr val="lt1"/>
          </a:fontRef>
        </p:style>
      </p:sp>
      <p:sp>
        <p:nvSpPr>
          <p:cNvPr id="44" name="Скругленный прямоугольник 6"/>
          <p:cNvSpPr/>
          <p:nvPr/>
        </p:nvSpPr>
        <p:spPr>
          <a:xfrm>
            <a:off x="3477922" y="1538790"/>
            <a:ext cx="2173482" cy="812131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9099" tIns="0" rIns="219099" bIns="0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Неналоговые доходы</a:t>
            </a:r>
            <a:endParaRPr lang="ru-RU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282190" y="1088740"/>
            <a:ext cx="2289326" cy="1710190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2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</p:sp>
      <p:sp>
        <p:nvSpPr>
          <p:cNvPr id="42" name="Скругленный прямоугольник 8"/>
          <p:cNvSpPr/>
          <p:nvPr/>
        </p:nvSpPr>
        <p:spPr>
          <a:xfrm>
            <a:off x="6340112" y="1538790"/>
            <a:ext cx="2173482" cy="812131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9099" tIns="0" rIns="219099" bIns="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Безвозмездные поступления</a:t>
            </a:r>
            <a:endParaRPr lang="ru-RU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51520" y="3631664"/>
            <a:ext cx="2808000" cy="2678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2787A0"/>
            </a:solidFill>
          </a:ln>
        </p:spPr>
        <p:txBody>
          <a:bodyPr anchor="t">
            <a:spAutoFit/>
          </a:bodyPr>
          <a:lstStyle/>
          <a:p>
            <a:pPr marL="12700" algn="ctr" defTabSz="360000">
              <a:lnSpc>
                <a:spcPct val="100000"/>
              </a:lnSpc>
            </a:pPr>
            <a:r>
              <a:rPr lang="ru-RU" sz="1200" b="1" i="1" dirty="0">
                <a:latin typeface="Arial"/>
                <a:cs typeface="Arial"/>
              </a:rPr>
              <a:t>Поступления от уплаты налогов, установленных Налоговым кодексом </a:t>
            </a:r>
            <a:r>
              <a:rPr lang="ru-RU" sz="1200" b="1" i="1" dirty="0" smtClean="0">
                <a:latin typeface="Arial"/>
                <a:cs typeface="Arial"/>
              </a:rPr>
              <a:t>РФ:</a:t>
            </a:r>
          </a:p>
          <a:p>
            <a:pPr marL="184785" indent="-172085">
              <a:lnSpc>
                <a:spcPct val="100000"/>
              </a:lnSpc>
              <a:buFont typeface="Arial"/>
              <a:buChar char="-"/>
              <a:tabLst>
                <a:tab pos="185420" algn="l"/>
              </a:tabLst>
            </a:pPr>
            <a:r>
              <a:rPr lang="ru-RU" sz="1200" dirty="0" smtClean="0">
                <a:latin typeface="Arial"/>
                <a:cs typeface="Arial"/>
              </a:rPr>
              <a:t>налог на доходы физических лиц;</a:t>
            </a:r>
          </a:p>
          <a:p>
            <a:pPr marL="184785" indent="-172085">
              <a:lnSpc>
                <a:spcPct val="100000"/>
              </a:lnSpc>
              <a:buFont typeface="Arial"/>
              <a:buChar char="-"/>
              <a:tabLst>
                <a:tab pos="185420" algn="l"/>
              </a:tabLst>
            </a:pPr>
            <a:r>
              <a:rPr lang="ru-RU" sz="1200" dirty="0" smtClean="0">
                <a:latin typeface="Arial"/>
                <a:cs typeface="Arial"/>
              </a:rPr>
              <a:t>акцизы</a:t>
            </a:r>
            <a:r>
              <a:rPr lang="ru-RU" sz="1200" dirty="0">
                <a:latin typeface="Arial"/>
                <a:cs typeface="Arial"/>
              </a:rPr>
              <a:t>;</a:t>
            </a:r>
          </a:p>
          <a:p>
            <a:pPr marL="184785" marR="6350" indent="-172085">
              <a:lnSpc>
                <a:spcPct val="100000"/>
              </a:lnSpc>
              <a:buFont typeface="Arial"/>
              <a:buChar char="-"/>
              <a:tabLst>
                <a:tab pos="185420" algn="l"/>
              </a:tabLst>
            </a:pPr>
            <a:r>
              <a:rPr lang="ru-RU" altLang="ru-RU" sz="1200" dirty="0">
                <a:cs typeface="Arial" charset="0"/>
              </a:rPr>
              <a:t>налог , взимаемый в связи с применением упрощенной системой налогообложения;</a:t>
            </a:r>
            <a:endParaRPr lang="ru-RU" sz="1200" dirty="0" smtClean="0">
              <a:latin typeface="Arial"/>
              <a:cs typeface="Arial"/>
            </a:endParaRPr>
          </a:p>
          <a:p>
            <a:pPr marL="184785" marR="6350" indent="-172085">
              <a:lnSpc>
                <a:spcPct val="100000"/>
              </a:lnSpc>
              <a:buFont typeface="Arial"/>
              <a:buChar char="-"/>
              <a:tabLst>
                <a:tab pos="185420" algn="l"/>
              </a:tabLst>
            </a:pPr>
            <a:r>
              <a:rPr lang="ru-RU" sz="1200" dirty="0" smtClean="0">
                <a:latin typeface="Arial"/>
                <a:cs typeface="Arial"/>
              </a:rPr>
              <a:t>налог на имущество физических лиц;</a:t>
            </a:r>
          </a:p>
          <a:p>
            <a:pPr marL="184785" marR="6350" indent="-172085">
              <a:buFont typeface="Arial"/>
              <a:buChar char="-"/>
              <a:tabLst>
                <a:tab pos="185420" algn="l"/>
              </a:tabLst>
            </a:pPr>
            <a:r>
              <a:rPr lang="ru-RU" altLang="ru-RU" sz="1200" dirty="0">
                <a:cs typeface="Arial" charset="0"/>
              </a:rPr>
              <a:t>транспортный налог;</a:t>
            </a:r>
          </a:p>
          <a:p>
            <a:pPr marL="184785" indent="-172085">
              <a:lnSpc>
                <a:spcPct val="100000"/>
              </a:lnSpc>
              <a:buFont typeface="Arial"/>
              <a:buChar char="-"/>
              <a:tabLst>
                <a:tab pos="185420" algn="l"/>
              </a:tabLst>
            </a:pPr>
            <a:r>
              <a:rPr lang="ru-RU" sz="1200" dirty="0" smtClean="0">
                <a:latin typeface="Arial"/>
                <a:cs typeface="Arial"/>
              </a:rPr>
              <a:t>земельный налог;</a:t>
            </a:r>
          </a:p>
          <a:p>
            <a:pPr marL="184785" indent="-172085">
              <a:lnSpc>
                <a:spcPct val="100000"/>
              </a:lnSpc>
              <a:buFont typeface="Arial"/>
              <a:buChar char="-"/>
              <a:tabLst>
                <a:tab pos="185420" algn="l"/>
              </a:tabLst>
            </a:pPr>
            <a:r>
              <a:rPr lang="ru-RU" sz="1200" dirty="0" smtClean="0">
                <a:latin typeface="Arial"/>
                <a:cs typeface="Arial"/>
              </a:rPr>
              <a:t>государственная пошлина.</a:t>
            </a:r>
          </a:p>
        </p:txBody>
      </p:sp>
      <p:sp>
        <p:nvSpPr>
          <p:cNvPr id="48" name="TextBox 7"/>
          <p:cNvSpPr txBox="1">
            <a:spLocks noChangeArrowheads="1"/>
          </p:cNvSpPr>
          <p:nvPr/>
        </p:nvSpPr>
        <p:spPr bwMode="auto">
          <a:xfrm>
            <a:off x="3149970" y="3631664"/>
            <a:ext cx="2808000" cy="1754326"/>
          </a:xfrm>
          <a:prstGeom prst="rect">
            <a:avLst/>
          </a:prstGeom>
          <a:solidFill>
            <a:srgbClr val="C7E6A4"/>
          </a:solidFill>
          <a:ln w="38100">
            <a:solidFill>
              <a:srgbClr val="43D126"/>
            </a:solidFill>
            <a:miter lim="800000"/>
            <a:headEnd/>
            <a:tailEnd/>
          </a:ln>
        </p:spPr>
        <p:txBody>
          <a:bodyPr wrap="square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12700" algn="ctr" defTabSz="360000" eaLnBrk="1" hangingPunct="1"/>
            <a:r>
              <a:rPr lang="ru-RU" sz="1200" b="1" i="1" dirty="0">
                <a:latin typeface="Arial"/>
                <a:cs typeface="Arial"/>
              </a:rPr>
              <a:t>Пл</a:t>
            </a:r>
            <a:r>
              <a:rPr lang="ru-RU" sz="1200" b="1" i="1" spc="-45" dirty="0">
                <a:latin typeface="Arial"/>
                <a:cs typeface="Arial"/>
              </a:rPr>
              <a:t>а</a:t>
            </a:r>
            <a:r>
              <a:rPr lang="ru-RU" sz="1200" b="1" i="1" spc="-10" dirty="0">
                <a:latin typeface="Arial"/>
                <a:cs typeface="Arial"/>
              </a:rPr>
              <a:t>т</a:t>
            </a:r>
            <a:r>
              <a:rPr lang="ru-RU" sz="1200" b="1" i="1" spc="-15" dirty="0">
                <a:latin typeface="Arial"/>
                <a:cs typeface="Arial"/>
              </a:rPr>
              <a:t>е</a:t>
            </a:r>
            <a:r>
              <a:rPr lang="ru-RU" sz="1200" b="1" i="1" dirty="0">
                <a:latin typeface="Arial"/>
                <a:cs typeface="Arial"/>
              </a:rPr>
              <a:t>ж</a:t>
            </a:r>
            <a:r>
              <a:rPr lang="ru-RU" sz="1200" b="1" i="1" spc="-10" dirty="0">
                <a:latin typeface="Arial"/>
                <a:cs typeface="Arial"/>
              </a:rPr>
              <a:t>и</a:t>
            </a:r>
            <a:r>
              <a:rPr lang="ru-RU" sz="1200" b="1" i="1" dirty="0">
                <a:latin typeface="Arial"/>
                <a:cs typeface="Arial"/>
              </a:rPr>
              <a:t>,</a:t>
            </a:r>
            <a:r>
              <a:rPr lang="ru-RU" sz="1200" b="1" i="1" spc="-15" dirty="0">
                <a:latin typeface="Arial"/>
                <a:cs typeface="Arial"/>
              </a:rPr>
              <a:t> </a:t>
            </a:r>
            <a:r>
              <a:rPr lang="ru-RU" sz="1200" b="1" i="1" spc="-30" dirty="0">
                <a:latin typeface="Arial"/>
                <a:cs typeface="Arial"/>
              </a:rPr>
              <a:t>у</a:t>
            </a:r>
            <a:r>
              <a:rPr lang="ru-RU" sz="1200" b="1" i="1" dirty="0">
                <a:latin typeface="Arial"/>
                <a:cs typeface="Arial"/>
              </a:rPr>
              <a:t>с</a:t>
            </a:r>
            <a:r>
              <a:rPr lang="ru-RU" sz="1200" b="1" i="1" spc="-10" dirty="0">
                <a:latin typeface="Arial"/>
                <a:cs typeface="Arial"/>
              </a:rPr>
              <a:t>т</a:t>
            </a:r>
            <a:r>
              <a:rPr lang="ru-RU" sz="1200" b="1" i="1" dirty="0">
                <a:latin typeface="Arial"/>
                <a:cs typeface="Arial"/>
              </a:rPr>
              <a:t>ано</a:t>
            </a:r>
            <a:r>
              <a:rPr lang="ru-RU" sz="1200" b="1" i="1" spc="-40" dirty="0">
                <a:latin typeface="Arial"/>
                <a:cs typeface="Arial"/>
              </a:rPr>
              <a:t>в</a:t>
            </a:r>
            <a:r>
              <a:rPr lang="ru-RU" sz="1200" b="1" i="1" dirty="0">
                <a:latin typeface="Arial"/>
                <a:cs typeface="Arial"/>
              </a:rPr>
              <a:t>лен</a:t>
            </a:r>
            <a:r>
              <a:rPr lang="ru-RU" sz="1200" b="1" i="1" spc="5" dirty="0">
                <a:latin typeface="Arial"/>
                <a:cs typeface="Arial"/>
              </a:rPr>
              <a:t>н</a:t>
            </a:r>
            <a:r>
              <a:rPr lang="ru-RU" sz="1200" b="1" i="1" dirty="0">
                <a:latin typeface="Arial"/>
                <a:cs typeface="Arial"/>
              </a:rPr>
              <a:t>ые за</a:t>
            </a:r>
            <a:r>
              <a:rPr lang="ru-RU" sz="1200" b="1" i="1" spc="5" dirty="0">
                <a:latin typeface="Arial"/>
                <a:cs typeface="Arial"/>
              </a:rPr>
              <a:t>к</a:t>
            </a:r>
            <a:r>
              <a:rPr lang="ru-RU" sz="1200" b="1" i="1" dirty="0">
                <a:latin typeface="Arial"/>
                <a:cs typeface="Arial"/>
              </a:rPr>
              <a:t>он</a:t>
            </a:r>
            <a:r>
              <a:rPr lang="ru-RU" sz="1200" b="1" i="1" spc="-40" dirty="0">
                <a:latin typeface="Arial"/>
                <a:cs typeface="Arial"/>
              </a:rPr>
              <a:t>о</a:t>
            </a:r>
            <a:r>
              <a:rPr lang="ru-RU" sz="1200" b="1" i="1" dirty="0">
                <a:latin typeface="Arial"/>
                <a:cs typeface="Arial"/>
              </a:rPr>
              <a:t>д</a:t>
            </a:r>
            <a:r>
              <a:rPr lang="ru-RU" sz="1200" b="1" i="1" spc="-40" dirty="0">
                <a:latin typeface="Arial"/>
                <a:cs typeface="Arial"/>
              </a:rPr>
              <a:t>а</a:t>
            </a:r>
            <a:r>
              <a:rPr lang="ru-RU" sz="1200" b="1" i="1" spc="-10" dirty="0">
                <a:latin typeface="Arial"/>
                <a:cs typeface="Arial"/>
              </a:rPr>
              <a:t>т</a:t>
            </a:r>
            <a:r>
              <a:rPr lang="ru-RU" sz="1200" b="1" i="1" spc="-65" dirty="0">
                <a:latin typeface="Arial"/>
                <a:cs typeface="Arial"/>
              </a:rPr>
              <a:t>е</a:t>
            </a:r>
            <a:r>
              <a:rPr lang="ru-RU" sz="1200" b="1" i="1" dirty="0">
                <a:latin typeface="Arial"/>
                <a:cs typeface="Arial"/>
              </a:rPr>
              <a:t>ль</a:t>
            </a:r>
            <a:r>
              <a:rPr lang="ru-RU" sz="1200" b="1" i="1" spc="-10" dirty="0">
                <a:latin typeface="Arial"/>
                <a:cs typeface="Arial"/>
              </a:rPr>
              <a:t>ст</a:t>
            </a:r>
            <a:r>
              <a:rPr lang="ru-RU" sz="1200" b="1" i="1" spc="-15" dirty="0">
                <a:latin typeface="Arial"/>
                <a:cs typeface="Arial"/>
              </a:rPr>
              <a:t>в</a:t>
            </a:r>
            <a:r>
              <a:rPr lang="ru-RU" sz="1200" b="1" i="1" dirty="0">
                <a:latin typeface="Arial"/>
                <a:cs typeface="Arial"/>
              </a:rPr>
              <a:t>ом </a:t>
            </a:r>
            <a:r>
              <a:rPr lang="ru-RU" sz="1200" b="1" i="1" spc="-65" dirty="0" smtClean="0">
                <a:latin typeface="Arial"/>
                <a:cs typeface="Arial"/>
              </a:rPr>
              <a:t>РФ</a:t>
            </a:r>
            <a:r>
              <a:rPr lang="ru-RU" sz="1200" b="1" i="1" dirty="0" smtClean="0">
                <a:latin typeface="Arial"/>
                <a:cs typeface="Arial"/>
              </a:rPr>
              <a:t>:</a:t>
            </a:r>
            <a:endParaRPr lang="ru-RU" sz="1200" dirty="0">
              <a:latin typeface="Arial"/>
              <a:cs typeface="Arial"/>
            </a:endParaRPr>
          </a:p>
          <a:p>
            <a:pPr marL="184150" marR="54610" indent="-171450">
              <a:lnSpc>
                <a:spcPct val="100000"/>
              </a:lnSpc>
              <a:buFont typeface="Arial"/>
              <a:buChar char="-"/>
            </a:pPr>
            <a:r>
              <a:rPr lang="ru-RU" sz="1200" dirty="0" smtClean="0">
                <a:latin typeface="Arial"/>
                <a:cs typeface="Arial"/>
              </a:rPr>
              <a:t>аренда </a:t>
            </a:r>
            <a:r>
              <a:rPr lang="ru-RU" sz="1200" spc="-5" dirty="0" smtClean="0">
                <a:latin typeface="Arial"/>
                <a:cs typeface="Arial"/>
              </a:rPr>
              <a:t>и</a:t>
            </a:r>
            <a:r>
              <a:rPr lang="ru-RU" sz="1200" dirty="0" smtClean="0">
                <a:latin typeface="Arial"/>
                <a:cs typeface="Arial"/>
              </a:rPr>
              <a:t>м</a:t>
            </a:r>
            <a:r>
              <a:rPr lang="ru-RU" sz="1200" spc="-20" dirty="0" smtClean="0">
                <a:latin typeface="Arial"/>
                <a:cs typeface="Arial"/>
              </a:rPr>
              <a:t>ущ</a:t>
            </a:r>
            <a:r>
              <a:rPr lang="ru-RU" sz="1200" dirty="0" smtClean="0">
                <a:latin typeface="Arial"/>
                <a:cs typeface="Arial"/>
              </a:rPr>
              <a:t>ест</a:t>
            </a:r>
            <a:r>
              <a:rPr lang="ru-RU" sz="1200" spc="-15" dirty="0" smtClean="0">
                <a:latin typeface="Arial"/>
                <a:cs typeface="Arial"/>
              </a:rPr>
              <a:t>в</a:t>
            </a:r>
            <a:r>
              <a:rPr lang="ru-RU" sz="1200" dirty="0" smtClean="0">
                <a:latin typeface="Arial"/>
                <a:cs typeface="Arial"/>
              </a:rPr>
              <a:t>а.</a:t>
            </a:r>
            <a:endParaRPr lang="ru-RU" sz="1200" dirty="0">
              <a:latin typeface="Arial"/>
              <a:cs typeface="Arial"/>
            </a:endParaRPr>
          </a:p>
          <a:p>
            <a:pPr marL="12700" marR="473075">
              <a:lnSpc>
                <a:spcPct val="100000"/>
              </a:lnSpc>
            </a:pPr>
            <a:endParaRPr lang="ru-RU" altLang="ru-RU" sz="1200" dirty="0" smtClean="0"/>
          </a:p>
          <a:p>
            <a:pPr marL="12700" marR="473075">
              <a:lnSpc>
                <a:spcPct val="100000"/>
              </a:lnSpc>
            </a:pPr>
            <a:endParaRPr lang="ru-RU" altLang="ru-RU" sz="1200" dirty="0"/>
          </a:p>
          <a:p>
            <a:pPr marL="12700" marR="473075">
              <a:lnSpc>
                <a:spcPct val="100000"/>
              </a:lnSpc>
            </a:pPr>
            <a:endParaRPr lang="ru-RU" altLang="ru-RU" sz="1200" dirty="0" smtClean="0"/>
          </a:p>
          <a:p>
            <a:pPr marL="12700" marR="473075">
              <a:lnSpc>
                <a:spcPct val="100000"/>
              </a:lnSpc>
            </a:pPr>
            <a:endParaRPr lang="ru-RU" altLang="ru-RU" sz="1200" dirty="0"/>
          </a:p>
          <a:p>
            <a:pPr marL="12700" marR="473075">
              <a:lnSpc>
                <a:spcPct val="100000"/>
              </a:lnSpc>
            </a:pPr>
            <a:endParaRPr lang="ru-RU" altLang="ru-RU" sz="1200" dirty="0" smtClean="0"/>
          </a:p>
          <a:p>
            <a:pPr marL="12700" marR="473075">
              <a:lnSpc>
                <a:spcPct val="100000"/>
              </a:lnSpc>
            </a:pPr>
            <a:endParaRPr lang="ru-RU" altLang="ru-RU" sz="1200" dirty="0"/>
          </a:p>
        </p:txBody>
      </p:sp>
      <p:sp>
        <p:nvSpPr>
          <p:cNvPr id="49" name="TextBox 48"/>
          <p:cNvSpPr txBox="1"/>
          <p:nvPr/>
        </p:nvSpPr>
        <p:spPr>
          <a:xfrm>
            <a:off x="6029970" y="3631664"/>
            <a:ext cx="2808000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txBody>
          <a:bodyPr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-"/>
            </a:pPr>
            <a:r>
              <a:rPr lang="ru-RU" altLang="ru-RU" sz="1200" dirty="0"/>
              <a:t>дотации из бюджета Николаевского муниципального района и бюджета  Хабаровского края;</a:t>
            </a:r>
          </a:p>
          <a:p>
            <a:pPr marL="171450" indent="-171450">
              <a:buFont typeface="Arial" panose="020B0604020202020204" pitchFamily="34" charset="0"/>
              <a:buChar char="-"/>
            </a:pPr>
            <a:r>
              <a:rPr lang="ru-RU" altLang="ru-RU" sz="1200" dirty="0"/>
              <a:t>субвенции из федерального бюджета </a:t>
            </a:r>
            <a:r>
              <a:rPr lang="ru-RU" altLang="ru-RU" sz="1200" dirty="0" smtClean="0"/>
              <a:t>и (или) </a:t>
            </a:r>
            <a:r>
              <a:rPr lang="ru-RU" altLang="ru-RU" sz="1200" dirty="0"/>
              <a:t>из бюджета Хабаровского края;</a:t>
            </a:r>
          </a:p>
          <a:p>
            <a:pPr marL="171450" indent="-171450">
              <a:buFont typeface="Arial" panose="020B0604020202020204" pitchFamily="34" charset="0"/>
              <a:buChar char="-"/>
            </a:pPr>
            <a:r>
              <a:rPr lang="ru-RU" altLang="ru-RU" sz="1200" dirty="0"/>
              <a:t>иные межбюджетные трансферты из других бюджетов бюджетной системы Российской Федерации;</a:t>
            </a:r>
          </a:p>
          <a:p>
            <a:pPr marL="171450" indent="-171450">
              <a:buFont typeface="Arial" panose="020B0604020202020204" pitchFamily="34" charset="0"/>
              <a:buChar char="-"/>
            </a:pPr>
            <a:r>
              <a:rPr lang="ru-RU" altLang="ru-RU" sz="1200" dirty="0"/>
              <a:t>безвозмездные поступления от физических и юридических лиц, в том числе добровольные пожертвования.</a:t>
            </a:r>
            <a:endParaRPr lang="ru-RU" sz="1200" dirty="0"/>
          </a:p>
        </p:txBody>
      </p:sp>
      <p:sp>
        <p:nvSpPr>
          <p:cNvPr id="59" name="TextBox 58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26495" y="0"/>
            <a:ext cx="9082068" cy="856800"/>
            <a:chOff x="26495" y="0"/>
            <a:chExt cx="9082068" cy="856800"/>
          </a:xfrm>
        </p:grpSpPr>
        <p:sp>
          <p:nvSpPr>
            <p:cNvPr id="20" name="object 3"/>
            <p:cNvSpPr>
              <a:spLocks noChangeArrowheads="1"/>
            </p:cNvSpPr>
            <p:nvPr/>
          </p:nvSpPr>
          <p:spPr bwMode="auto">
            <a:xfrm>
              <a:off x="36000" y="342000"/>
              <a:ext cx="9072563" cy="514800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Константиновское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  <a:endParaRPr lang="ru-RU" alt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Rectangle 32"/>
            <p:cNvSpPr>
              <a:spLocks noChangeArrowheads="1"/>
            </p:cNvSpPr>
            <p:nvPr/>
          </p:nvSpPr>
          <p:spPr bwMode="auto">
            <a:xfrm>
              <a:off x="1383119" y="334800"/>
              <a:ext cx="6368731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Структура доходов </a:t>
              </a:r>
              <a:r>
                <a:rPr lang="ru-RU" altLang="ru-RU" sz="23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бюджета поселения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927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26495" y="0"/>
              <a:ext cx="9082068" cy="1372287"/>
              <a:chOff x="26495" y="0"/>
              <a:chExt cx="9082068" cy="1372287"/>
            </a:xfrm>
          </p:grpSpPr>
          <p:sp>
            <p:nvSpPr>
              <p:cNvPr id="6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2" cstate="print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7" name="TextBox 1"/>
              <p:cNvSpPr txBox="1">
                <a:spLocks noChangeArrowheads="1"/>
              </p:cNvSpPr>
              <p:nvPr/>
            </p:nvSpPr>
            <p:spPr bwMode="auto">
              <a:xfrm>
                <a:off x="26495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Константиновское</a:t>
                </a:r>
                <a:r>
                  <a:rPr lang="ru-RU" altLang="ru-RU" sz="16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сельское поселение Николаевского муниципального района Хабаровского края</a:t>
                </a:r>
                <a:endParaRPr lang="ru-RU" altLang="ru-RU" sz="16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9" name="Rectangle 32"/>
            <p:cNvSpPr>
              <a:spLocks noChangeArrowheads="1"/>
            </p:cNvSpPr>
            <p:nvPr/>
          </p:nvSpPr>
          <p:spPr bwMode="auto">
            <a:xfrm>
              <a:off x="1002968" y="423536"/>
              <a:ext cx="7140095" cy="800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Налоговые и неналоговые</a:t>
              </a:r>
              <a:r>
                <a:rPr lang="ru-RU" sz="2300" b="1" i="1" spc="-40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ис</a:t>
              </a:r>
              <a:r>
                <a:rPr lang="ru-RU" sz="2300" b="1" i="1" spc="-60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spc="-50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о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чни</a:t>
              </a:r>
              <a:r>
                <a:rPr lang="ru-RU" sz="2300" b="1" i="1" spc="5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к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и д</a:t>
              </a:r>
              <a:r>
                <a:rPr lang="ru-RU" sz="2300" b="1" i="1" spc="-50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ох</a:t>
              </a:r>
              <a:r>
                <a:rPr lang="ru-RU" sz="2300" b="1" i="1" spc="-25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о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дов</a:t>
              </a:r>
            </a:p>
            <a:p>
              <a:pPr algn="ctr">
                <a:defRPr/>
              </a:pP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б</a:t>
              </a:r>
              <a:r>
                <a:rPr lang="ru-RU" sz="2300" b="1" i="1" spc="-25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ю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</a:t>
              </a:r>
              <a:r>
                <a:rPr lang="ru-RU" sz="2300" b="1" i="1" spc="-30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ж</a:t>
              </a:r>
              <a:r>
                <a:rPr lang="ru-RU" sz="2300" b="1" i="1" spc="-25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е</a:t>
              </a:r>
              <a:r>
                <a:rPr lang="ru-RU" sz="2300" b="1" i="1" spc="-35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а поселения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8025814" y="1716379"/>
            <a:ext cx="9566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i="1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72982"/>
              </p:ext>
            </p:extLst>
          </p:nvPr>
        </p:nvGraphicFramePr>
        <p:xfrm>
          <a:off x="109801" y="2009488"/>
          <a:ext cx="8872689" cy="32586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1908"/>
                <a:gridCol w="6260538"/>
                <a:gridCol w="720081"/>
                <a:gridCol w="720081"/>
                <a:gridCol w="720081"/>
              </a:tblGrid>
              <a:tr h="5596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год</a:t>
                      </a: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год</a:t>
                      </a: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Налоговые и неналоговые доходы </a:t>
                      </a: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1688,241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1765,889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1807,301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86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Налоговые </a:t>
                      </a: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из них:</a:t>
                      </a:r>
                      <a:endParaRPr lang="ru-RU" sz="1100" b="0" i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1200,800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1257,842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1277,411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186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НДФЛ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104,600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107,738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109,893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186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1.2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Доходы от уплаты акцизов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495,150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536,034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540,323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285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1.3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31,050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32,230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33,423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186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1.4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 на имущество физических</a:t>
                      </a:r>
                      <a:r>
                        <a:rPr lang="ru-RU" sz="11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лиц</a:t>
                      </a:r>
                      <a:endParaRPr lang="ru-RU" sz="11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90,000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90,000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90,000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431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Транспортный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310,000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321,780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333,686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186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Земельный налог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167,500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167,500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167,5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186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1.7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Госпошлина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2,500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2,560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2,586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186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Неналоговые </a:t>
                      </a: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них: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487,441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508,047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529,890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186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Аренда имущества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343,441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364,047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385,890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186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2.2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Прочие поступления от использования имущества (наем)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144,000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144,000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144,000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064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Группа 96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26495" y="0"/>
              <a:ext cx="9082068" cy="1372287"/>
              <a:chOff x="26495" y="0"/>
              <a:chExt cx="9082068" cy="1372287"/>
            </a:xfrm>
          </p:grpSpPr>
          <p:sp>
            <p:nvSpPr>
              <p:cNvPr id="20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3" cstate="print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1" name="TextBox 1"/>
              <p:cNvSpPr txBox="1">
                <a:spLocks noChangeArrowheads="1"/>
              </p:cNvSpPr>
              <p:nvPr/>
            </p:nvSpPr>
            <p:spPr bwMode="auto">
              <a:xfrm>
                <a:off x="26495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Константиновское</a:t>
                </a:r>
                <a:r>
                  <a:rPr lang="ru-RU" altLang="ru-RU" sz="16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сельское поселение Николаевского муниципального района Хабаровского края</a:t>
                </a:r>
                <a:endParaRPr lang="ru-RU" altLang="ru-RU" sz="16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2" name="Rectangle 32"/>
            <p:cNvSpPr>
              <a:spLocks noChangeArrowheads="1"/>
            </p:cNvSpPr>
            <p:nvPr/>
          </p:nvSpPr>
          <p:spPr bwMode="auto">
            <a:xfrm>
              <a:off x="510201" y="423536"/>
              <a:ext cx="8125622" cy="800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С</a:t>
              </a:r>
              <a:r>
                <a:rPr lang="ru-RU" sz="2300" b="1" i="1" spc="-3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р</a:t>
              </a:r>
              <a:r>
                <a:rPr lang="ru-RU" sz="2300" b="1" i="1" spc="-3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у</a:t>
              </a:r>
              <a:r>
                <a:rPr lang="ru-RU" sz="2300" b="1" i="1" spc="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к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spc="-1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у</a:t>
              </a:r>
              <a:r>
                <a:rPr lang="ru-RU" sz="2300" b="1" i="1" spc="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р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а</a:t>
              </a:r>
              <a:r>
                <a:rPr lang="ru-RU" sz="2300" b="1" i="1" spc="4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spc="45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налоговых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дох</a:t>
              </a:r>
              <a:r>
                <a:rPr lang="ru-RU" sz="2300" b="1" i="1" spc="-1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о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дов</a:t>
              </a:r>
              <a:r>
                <a:rPr lang="ru-RU" sz="2300" b="1" i="1" spc="-1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бюдже</a:t>
              </a:r>
              <a:r>
                <a:rPr lang="ru-RU" sz="2300" b="1" i="1" spc="-25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а поселения</a:t>
              </a:r>
            </a:p>
            <a:p>
              <a:pPr algn="ctr">
                <a:defRPr/>
              </a:pP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на</a:t>
              </a:r>
              <a:r>
                <a:rPr lang="ru-RU" sz="2300" b="1" i="1" spc="-10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2</a:t>
              </a:r>
              <a:r>
                <a:rPr lang="ru-RU" sz="2300" b="1" i="1" spc="-10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0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18 г. и плановый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период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2019-2020 гг.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4" name="Диаграмма 113"/>
          <p:cNvGraphicFramePr/>
          <p:nvPr>
            <p:extLst>
              <p:ext uri="{D42A27DB-BD31-4B8C-83A1-F6EECF244321}">
                <p14:modId xmlns:p14="http://schemas.microsoft.com/office/powerpoint/2010/main" val="811091188"/>
              </p:ext>
            </p:extLst>
          </p:nvPr>
        </p:nvGraphicFramePr>
        <p:xfrm>
          <a:off x="216000" y="1372287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5" name="Прямоугольник 114"/>
          <p:cNvSpPr/>
          <p:nvPr/>
        </p:nvSpPr>
        <p:spPr>
          <a:xfrm>
            <a:off x="8070823" y="1291407"/>
            <a:ext cx="9566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i="1" dirty="0"/>
          </a:p>
        </p:txBody>
      </p:sp>
      <p:graphicFrame>
        <p:nvGraphicFramePr>
          <p:cNvPr id="116" name="Диаграмма 115"/>
          <p:cNvGraphicFramePr/>
          <p:nvPr>
            <p:extLst>
              <p:ext uri="{D42A27DB-BD31-4B8C-83A1-F6EECF244321}">
                <p14:modId xmlns:p14="http://schemas.microsoft.com/office/powerpoint/2010/main" val="1249280199"/>
              </p:ext>
            </p:extLst>
          </p:nvPr>
        </p:nvGraphicFramePr>
        <p:xfrm>
          <a:off x="4788000" y="1360800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7" name="Диаграмма 116"/>
          <p:cNvGraphicFramePr/>
          <p:nvPr>
            <p:extLst>
              <p:ext uri="{D42A27DB-BD31-4B8C-83A1-F6EECF244321}">
                <p14:modId xmlns:p14="http://schemas.microsoft.com/office/powerpoint/2010/main" val="4275758496"/>
              </p:ext>
            </p:extLst>
          </p:nvPr>
        </p:nvGraphicFramePr>
        <p:xfrm>
          <a:off x="2445160" y="4104075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8" name="Таблица 1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886226"/>
              </p:ext>
            </p:extLst>
          </p:nvPr>
        </p:nvGraphicFramePr>
        <p:xfrm>
          <a:off x="6675630" y="4104075"/>
          <a:ext cx="2264426" cy="236601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85538"/>
                <a:gridCol w="1978888"/>
              </a:tblGrid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НДФЛ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 от уплаты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акцизов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Налог, взимаемый в связи с применением упрощенной системы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налогообложения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 на имущество физических лиц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Транспортный налог</a:t>
                      </a:r>
                      <a:endParaRPr lang="ru-RU" sz="1100" dirty="0"/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Земельный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Госпошлина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9" name="Рисунок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000" y="4149080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0" name="Объект 119"/>
          <p:cNvGraphicFramePr>
            <a:graphicFrameLocks noChangeAspect="1"/>
          </p:cNvGraphicFramePr>
          <p:nvPr/>
        </p:nvGraphicFramePr>
        <p:xfrm>
          <a:off x="2947988" y="1401763"/>
          <a:ext cx="9525" cy="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" name="Image" r:id="rId8" imgW="0" imgH="0" progId="">
                  <p:embed/>
                </p:oleObj>
              </mc:Choice>
              <mc:Fallback>
                <p:oleObj name="Image" r:id="rId8" imgW="0" imgH="0" progId="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8" y="1401763"/>
                        <a:ext cx="9525" cy="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" name="Объект 120"/>
          <p:cNvGraphicFramePr>
            <a:graphicFrameLocks noChangeAspect="1"/>
          </p:cNvGraphicFramePr>
          <p:nvPr/>
        </p:nvGraphicFramePr>
        <p:xfrm>
          <a:off x="2947988" y="1401763"/>
          <a:ext cx="9525" cy="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3" name="Image" r:id="rId10" imgW="0" imgH="0" progId="">
                  <p:embed/>
                </p:oleObj>
              </mc:Choice>
              <mc:Fallback>
                <p:oleObj name="Image" r:id="rId10" imgW="0" imgH="0" progId="">
                  <p:embed/>
                  <p:pic>
                    <p:nvPicPr>
                      <p:cNvPr id="0" name="Picture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8" y="1401763"/>
                        <a:ext cx="9525" cy="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" name="Рисунок 1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000" y="4419080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Рисунок 1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000" y="4864385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Рисунок 2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000" y="5325160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Рисунок 2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000" y="5657260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Рисунок 2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000" y="5917455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Рисунок 2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000" y="6180255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6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4" name="Диаграмма 113"/>
          <p:cNvGraphicFramePr/>
          <p:nvPr>
            <p:extLst>
              <p:ext uri="{D42A27DB-BD31-4B8C-83A1-F6EECF244321}">
                <p14:modId xmlns:p14="http://schemas.microsoft.com/office/powerpoint/2010/main" val="4074488101"/>
              </p:ext>
            </p:extLst>
          </p:nvPr>
        </p:nvGraphicFramePr>
        <p:xfrm>
          <a:off x="216000" y="1362354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5" name="Прямоугольник 114"/>
          <p:cNvSpPr/>
          <p:nvPr/>
        </p:nvSpPr>
        <p:spPr>
          <a:xfrm>
            <a:off x="8070823" y="1291407"/>
            <a:ext cx="9566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i="1" dirty="0"/>
          </a:p>
        </p:txBody>
      </p:sp>
      <p:graphicFrame>
        <p:nvGraphicFramePr>
          <p:cNvPr id="116" name="Диаграмма 115"/>
          <p:cNvGraphicFramePr/>
          <p:nvPr>
            <p:extLst>
              <p:ext uri="{D42A27DB-BD31-4B8C-83A1-F6EECF244321}">
                <p14:modId xmlns:p14="http://schemas.microsoft.com/office/powerpoint/2010/main" val="2725326315"/>
              </p:ext>
            </p:extLst>
          </p:nvPr>
        </p:nvGraphicFramePr>
        <p:xfrm>
          <a:off x="4788000" y="1360800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7" name="Диаграмма 116"/>
          <p:cNvGraphicFramePr/>
          <p:nvPr>
            <p:extLst>
              <p:ext uri="{D42A27DB-BD31-4B8C-83A1-F6EECF244321}">
                <p14:modId xmlns:p14="http://schemas.microsoft.com/office/powerpoint/2010/main" val="2279004792"/>
              </p:ext>
            </p:extLst>
          </p:nvPr>
        </p:nvGraphicFramePr>
        <p:xfrm>
          <a:off x="2445160" y="4104075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8" name="Таблица 1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505961"/>
              </p:ext>
            </p:extLst>
          </p:nvPr>
        </p:nvGraphicFramePr>
        <p:xfrm>
          <a:off x="6763069" y="4975143"/>
          <a:ext cx="2264426" cy="1034288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85538"/>
                <a:gridCol w="1978888"/>
              </a:tblGrid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Аренда имущества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Прочие поступления от использования имущества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9" name="Рисунок 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439" y="5020148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0" name="Объект 119"/>
          <p:cNvGraphicFramePr>
            <a:graphicFrameLocks noChangeAspect="1"/>
          </p:cNvGraphicFramePr>
          <p:nvPr/>
        </p:nvGraphicFramePr>
        <p:xfrm>
          <a:off x="2947988" y="1401763"/>
          <a:ext cx="9525" cy="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1" name="Image" r:id="rId7" imgW="0" imgH="0" progId="">
                  <p:embed/>
                </p:oleObj>
              </mc:Choice>
              <mc:Fallback>
                <p:oleObj name="Image" r:id="rId7" imgW="0" imgH="0" progId="">
                  <p:embed/>
                  <p:pic>
                    <p:nvPicPr>
                      <p:cNvPr id="0" name="Picture 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8" y="1401763"/>
                        <a:ext cx="9525" cy="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" name="Объект 120"/>
          <p:cNvGraphicFramePr>
            <a:graphicFrameLocks noChangeAspect="1"/>
          </p:cNvGraphicFramePr>
          <p:nvPr/>
        </p:nvGraphicFramePr>
        <p:xfrm>
          <a:off x="2947988" y="1401763"/>
          <a:ext cx="9525" cy="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2" name="Image" r:id="rId9" imgW="0" imgH="0" progId="">
                  <p:embed/>
                </p:oleObj>
              </mc:Choice>
              <mc:Fallback>
                <p:oleObj name="Image" r:id="rId9" imgW="0" imgH="0" progId="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8" y="1401763"/>
                        <a:ext cx="9525" cy="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Группа 22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26495" y="0"/>
              <a:ext cx="9082068" cy="1372287"/>
              <a:chOff x="26495" y="0"/>
              <a:chExt cx="9082068" cy="1372287"/>
            </a:xfrm>
          </p:grpSpPr>
          <p:sp>
            <p:nvSpPr>
              <p:cNvPr id="26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10" cstate="print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" name="TextBox 1"/>
              <p:cNvSpPr txBox="1">
                <a:spLocks noChangeArrowheads="1"/>
              </p:cNvSpPr>
              <p:nvPr/>
            </p:nvSpPr>
            <p:spPr bwMode="auto">
              <a:xfrm>
                <a:off x="26495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Константиновское</a:t>
                </a:r>
                <a:r>
                  <a:rPr lang="ru-RU" altLang="ru-RU" sz="16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сельское поселение Николаевского муниципального района Хабаровского края</a:t>
                </a:r>
                <a:endParaRPr lang="ru-RU" altLang="ru-RU" sz="16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5" name="Rectangle 32"/>
            <p:cNvSpPr>
              <a:spLocks noChangeArrowheads="1"/>
            </p:cNvSpPr>
            <p:nvPr/>
          </p:nvSpPr>
          <p:spPr bwMode="auto">
            <a:xfrm>
              <a:off x="333710" y="423536"/>
              <a:ext cx="8478603" cy="800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С</a:t>
              </a:r>
              <a:r>
                <a:rPr lang="ru-RU" sz="2300" b="1" i="1" spc="-3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р</a:t>
              </a:r>
              <a:r>
                <a:rPr lang="ru-RU" sz="2300" b="1" i="1" spc="-3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у</a:t>
              </a:r>
              <a:r>
                <a:rPr lang="ru-RU" sz="2300" b="1" i="1" spc="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к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spc="-1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у</a:t>
              </a:r>
              <a:r>
                <a:rPr lang="ru-RU" sz="2300" b="1" i="1" spc="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р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а</a:t>
              </a:r>
              <a:r>
                <a:rPr lang="ru-RU" sz="2300" b="1" i="1" spc="4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spc="45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неналоговых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дох</a:t>
              </a:r>
              <a:r>
                <a:rPr lang="ru-RU" sz="2300" b="1" i="1" spc="-1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о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дов</a:t>
              </a:r>
              <a:r>
                <a:rPr lang="ru-RU" sz="2300" b="1" i="1" spc="-1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бюдже</a:t>
              </a:r>
              <a:r>
                <a:rPr lang="ru-RU" sz="2300" b="1" i="1" spc="-25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а поселения</a:t>
              </a:r>
            </a:p>
            <a:p>
              <a:pPr algn="ctr">
                <a:defRPr/>
              </a:pP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на</a:t>
              </a:r>
              <a:r>
                <a:rPr lang="ru-RU" sz="2300" b="1" i="1" spc="-10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2</a:t>
              </a:r>
              <a:r>
                <a:rPr lang="ru-RU" sz="2300" b="1" i="1" spc="-10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0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18 г. и плановый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период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2019-2020 гг.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2242" name="Picture 194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026" y="5409220"/>
            <a:ext cx="188913" cy="2127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09759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070823" y="1611485"/>
            <a:ext cx="9566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i="1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26495" y="0"/>
            <a:ext cx="9082068" cy="856800"/>
            <a:chOff x="26495" y="0"/>
            <a:chExt cx="9082068" cy="856800"/>
          </a:xfrm>
        </p:grpSpPr>
        <p:sp>
          <p:nvSpPr>
            <p:cNvPr id="13" name="object 3"/>
            <p:cNvSpPr>
              <a:spLocks noChangeArrowheads="1"/>
            </p:cNvSpPr>
            <p:nvPr/>
          </p:nvSpPr>
          <p:spPr bwMode="auto">
            <a:xfrm>
              <a:off x="36000" y="342000"/>
              <a:ext cx="9072563" cy="514800"/>
            </a:xfrm>
            <a:prstGeom prst="rect">
              <a:avLst/>
            </a:prstGeom>
            <a:blipFill dpi="0" rotWithShape="1">
              <a:blip r:embed="rId2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Константиновское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  <a:endParaRPr lang="ru-RU" alt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Rectangle 32"/>
            <p:cNvSpPr>
              <a:spLocks noChangeArrowheads="1"/>
            </p:cNvSpPr>
            <p:nvPr/>
          </p:nvSpPr>
          <p:spPr bwMode="auto">
            <a:xfrm>
              <a:off x="110299" y="334800"/>
              <a:ext cx="8914364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Безвозмездные поступления в</a:t>
              </a:r>
              <a:r>
                <a:rPr lang="ru-RU" sz="2300" b="1" i="1" spc="-2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</a:t>
              </a:r>
              <a:r>
                <a:rPr lang="ru-RU" sz="2300" b="1" i="1" spc="-5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ох</a:t>
              </a:r>
              <a:r>
                <a:rPr lang="ru-RU" sz="2300" b="1" i="1" spc="-2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о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</a:t>
              </a:r>
              <a:r>
                <a:rPr lang="ru-RU" sz="2300" b="1" i="1" spc="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б</a:t>
              </a:r>
              <a:r>
                <a:rPr lang="ru-RU" sz="2300" b="1" i="1" spc="-2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ю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</a:t>
              </a:r>
              <a:r>
                <a:rPr lang="ru-RU" sz="2300" b="1" i="1" spc="-3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ж</a:t>
              </a:r>
              <a:r>
                <a:rPr lang="ru-RU" sz="2300" b="1" i="1" spc="-2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е</a:t>
              </a:r>
              <a:r>
                <a:rPr lang="ru-RU" sz="2300" b="1" i="1" spc="-3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а поселения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27741"/>
              </p:ext>
            </p:extLst>
          </p:nvPr>
        </p:nvGraphicFramePr>
        <p:xfrm>
          <a:off x="108432" y="1892834"/>
          <a:ext cx="8919065" cy="31630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4271"/>
                <a:gridCol w="6507075"/>
                <a:gridCol w="652573"/>
                <a:gridCol w="652573"/>
                <a:gridCol w="652573"/>
              </a:tblGrid>
              <a:tr h="391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год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год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5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Безвозмездные поступления </a:t>
                      </a: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4293,012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4289,852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4279,292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64911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Дотации бюджетам поселений на выравнивание бюджетной обеспеченности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них: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1586,030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1582,870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1572,310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2688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1.1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Дотации на выравнивание бюджетной обеспеченности за счет средств краевого бюджета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9,020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9,560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9,920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4032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1.2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Дотации на выравнивание бюджетной обеспеченности из средств районного фонда финансовой поддержки поселений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1577,010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1573,310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1562,390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264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Субвенции бюджетам субъектов РФ и муниципальных образований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них:</a:t>
                      </a:r>
                      <a:endParaRPr lang="ru-RU" sz="1100" b="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72,440</a:t>
                      </a: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72,440</a:t>
                      </a: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72,440</a:t>
                      </a:r>
                    </a:p>
                  </a:txBody>
                  <a:tcPr marL="31030" marR="31030" marT="0" marB="0" anchor="ctr"/>
                </a:tc>
              </a:tr>
              <a:tr h="4032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1.1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Субвенции бюджетам поселений на государственную регистрацию актов гражданского состояния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10,630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10,630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10,630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4032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2.2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Субвенция на выполнение полномочий по первичному воинскому учёту на территориях, где отсутствуют военные комиссариаты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61,810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61,810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61,810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264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Прочие межбюджетные трансферты, передаваемые бюджетам поселений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2634,542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2634,542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2634,542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91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26495" y="0"/>
              <a:ext cx="9082068" cy="1372287"/>
              <a:chOff x="26495" y="0"/>
              <a:chExt cx="9082068" cy="1372287"/>
            </a:xfrm>
          </p:grpSpPr>
          <p:sp>
            <p:nvSpPr>
              <p:cNvPr id="20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2" cstate="print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1" name="TextBox 1"/>
              <p:cNvSpPr txBox="1">
                <a:spLocks noChangeArrowheads="1"/>
              </p:cNvSpPr>
              <p:nvPr/>
            </p:nvSpPr>
            <p:spPr bwMode="auto">
              <a:xfrm>
                <a:off x="26495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Константиновское</a:t>
                </a:r>
                <a:r>
                  <a:rPr lang="ru-RU" altLang="ru-RU" sz="16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сельское поселение Николаевского муниципального района Хабаровского края</a:t>
                </a:r>
                <a:endParaRPr lang="ru-RU" altLang="ru-RU" sz="16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2" name="Rectangle 32"/>
            <p:cNvSpPr>
              <a:spLocks noChangeArrowheads="1"/>
            </p:cNvSpPr>
            <p:nvPr/>
          </p:nvSpPr>
          <p:spPr bwMode="auto">
            <a:xfrm>
              <a:off x="490707" y="423536"/>
              <a:ext cx="8164607" cy="800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С</a:t>
              </a:r>
              <a:r>
                <a:rPr lang="ru-RU" sz="2300" b="1" i="1" spc="-3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р</a:t>
              </a:r>
              <a:r>
                <a:rPr lang="ru-RU" sz="2300" b="1" i="1" spc="-3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у</a:t>
              </a:r>
              <a:r>
                <a:rPr lang="ru-RU" sz="2300" b="1" i="1" spc="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к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spc="-1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у</a:t>
              </a:r>
              <a:r>
                <a:rPr lang="ru-RU" sz="2300" b="1" i="1" spc="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р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а</a:t>
              </a:r>
              <a:r>
                <a:rPr lang="ru-RU" sz="2300" b="1" i="1" spc="4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безвозмездных поступлений в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бюдже</a:t>
              </a:r>
              <a:r>
                <a:rPr lang="ru-RU" sz="2300" b="1" i="1" spc="-25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</a:p>
            <a:p>
              <a:pPr algn="ctr">
                <a:defRPr/>
              </a:pP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поселения</a:t>
              </a:r>
              <a:r>
                <a:rPr lang="ru-RU" sz="2300" b="1" i="1" spc="10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на</a:t>
              </a:r>
              <a:r>
                <a:rPr lang="ru-RU" sz="2300" b="1" i="1" spc="-1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2</a:t>
              </a:r>
              <a:r>
                <a:rPr lang="ru-RU" sz="2300" b="1" i="1" spc="-10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0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18 г. и плановый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период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2019-2020 гг.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3" name="Диаграмма 42"/>
          <p:cNvGraphicFramePr/>
          <p:nvPr>
            <p:extLst>
              <p:ext uri="{D42A27DB-BD31-4B8C-83A1-F6EECF244321}">
                <p14:modId xmlns:p14="http://schemas.microsoft.com/office/powerpoint/2010/main" val="2487831894"/>
              </p:ext>
            </p:extLst>
          </p:nvPr>
        </p:nvGraphicFramePr>
        <p:xfrm>
          <a:off x="216000" y="1362354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4" name="Диаграмма 43"/>
          <p:cNvGraphicFramePr/>
          <p:nvPr>
            <p:extLst>
              <p:ext uri="{D42A27DB-BD31-4B8C-83A1-F6EECF244321}">
                <p14:modId xmlns:p14="http://schemas.microsoft.com/office/powerpoint/2010/main" val="3342022647"/>
              </p:ext>
            </p:extLst>
          </p:nvPr>
        </p:nvGraphicFramePr>
        <p:xfrm>
          <a:off x="4788000" y="1360800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5" name="Диаграмма 44"/>
          <p:cNvGraphicFramePr/>
          <p:nvPr>
            <p:extLst>
              <p:ext uri="{D42A27DB-BD31-4B8C-83A1-F6EECF244321}">
                <p14:modId xmlns:p14="http://schemas.microsoft.com/office/powerpoint/2010/main" val="3535769097"/>
              </p:ext>
            </p:extLst>
          </p:nvPr>
        </p:nvGraphicFramePr>
        <p:xfrm>
          <a:off x="2331235" y="4202689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6" name="Таблица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531862"/>
              </p:ext>
            </p:extLst>
          </p:nvPr>
        </p:nvGraphicFramePr>
        <p:xfrm>
          <a:off x="6597225" y="4759804"/>
          <a:ext cx="2418665" cy="1209548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04987"/>
                <a:gridCol w="2113678"/>
              </a:tblGrid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Дотации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Субвенции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трансферты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7" name="Рисунок 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596" y="4810759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Рисунок 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596" y="5080789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Рисунок 1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596" y="5389874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8070823" y="1291407"/>
            <a:ext cx="9566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i="1" dirty="0"/>
          </a:p>
        </p:txBody>
      </p:sp>
    </p:spTree>
    <p:extLst>
      <p:ext uri="{BB962C8B-B14F-4D97-AF65-F5344CB8AC3E}">
        <p14:creationId xmlns:p14="http://schemas.microsoft.com/office/powerpoint/2010/main" val="212992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26478" y="0"/>
            <a:ext cx="9162032" cy="1372287"/>
            <a:chOff x="-26478" y="0"/>
            <a:chExt cx="9162032" cy="1372287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26495" y="0"/>
              <a:ext cx="9082068" cy="1372287"/>
              <a:chOff x="26495" y="0"/>
              <a:chExt cx="9082068" cy="1372287"/>
            </a:xfrm>
          </p:grpSpPr>
          <p:sp>
            <p:nvSpPr>
              <p:cNvPr id="8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2" cstate="print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9" name="TextBox 1"/>
              <p:cNvSpPr txBox="1">
                <a:spLocks noChangeArrowheads="1"/>
              </p:cNvSpPr>
              <p:nvPr/>
            </p:nvSpPr>
            <p:spPr bwMode="auto">
              <a:xfrm>
                <a:off x="26495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Константиновское</a:t>
                </a:r>
                <a:r>
                  <a:rPr lang="ru-RU" altLang="ru-RU" sz="1600" b="1" i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сельское поселение Николаевского муниципального района Хабаровского края</a:t>
                </a:r>
              </a:p>
            </p:txBody>
          </p:sp>
        </p:grpSp>
        <p:sp>
          <p:nvSpPr>
            <p:cNvPr id="5" name="object 5"/>
            <p:cNvSpPr txBox="1"/>
            <p:nvPr/>
          </p:nvSpPr>
          <p:spPr>
            <a:xfrm>
              <a:off x="-26478" y="457200"/>
              <a:ext cx="9162032" cy="70788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300" b="1" i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Бюджет Константиновского сельского поселения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300" b="1" i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на 2018 г. и плановый период 2019-2020 гг.</a:t>
              </a:r>
              <a:endParaRPr sz="23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endParaRPr>
            </a:p>
          </p:txBody>
        </p:sp>
      </p:grpSp>
      <p:sp>
        <p:nvSpPr>
          <p:cNvPr id="6148" name="object 6"/>
          <p:cNvSpPr>
            <a:spLocks noChangeArrowheads="1"/>
          </p:cNvSpPr>
          <p:nvPr/>
        </p:nvSpPr>
        <p:spPr bwMode="auto">
          <a:xfrm>
            <a:off x="36513" y="1447800"/>
            <a:ext cx="9070975" cy="16764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149" name="object 7"/>
          <p:cNvSpPr txBox="1">
            <a:spLocks noChangeArrowheads="1"/>
          </p:cNvSpPr>
          <p:nvPr/>
        </p:nvSpPr>
        <p:spPr bwMode="auto">
          <a:xfrm>
            <a:off x="90488" y="3200400"/>
            <a:ext cx="8928100" cy="3175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5921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531813" eaLnBrk="1" hangingPunct="1">
              <a:lnSpc>
                <a:spcPts val="2163"/>
              </a:lnSpc>
              <a:defRPr/>
            </a:pPr>
            <a:r>
              <a:rPr lang="ru-RU" altLang="ru-RU" b="1" i="1" dirty="0" smtClean="0">
                <a:solidFill>
                  <a:prstClr val="black"/>
                </a:solidFill>
                <a:latin typeface="Arial" charset="0"/>
              </a:rPr>
              <a:t>Цель создания:</a:t>
            </a:r>
            <a:r>
              <a:rPr lang="ru-RU" altLang="ru-RU" sz="2300" b="1" dirty="0" smtClean="0">
                <a:solidFill>
                  <a:prstClr val="black"/>
                </a:solidFill>
                <a:latin typeface="Arial" charset="0"/>
              </a:rPr>
              <a:t>	</a:t>
            </a: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знакомление </a:t>
            </a: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граждан с основными </a:t>
            </a:r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положениями </a:t>
            </a: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решения </a:t>
            </a:r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Совета </a:t>
            </a: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депутатов </a:t>
            </a:r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Константиновского сельского </a:t>
            </a: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поселения </a:t>
            </a: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22.12.2017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66-220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«О бюджете Константиновского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сельского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поселения на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год и плановый период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2020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годов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altLang="ru-RU" sz="1000" b="1" dirty="0" smtClean="0">
              <a:latin typeface="Arial" charset="0"/>
            </a:endParaRPr>
          </a:p>
          <a:p>
            <a:pPr marL="531813" eaLnBrk="1" hangingPunct="1">
              <a:defRPr/>
            </a:pPr>
            <a:r>
              <a:rPr lang="ru-RU" altLang="ru-RU" b="1" i="1" dirty="0" smtClean="0">
                <a:solidFill>
                  <a:prstClr val="black"/>
                </a:solidFill>
                <a:latin typeface="Arial" charset="0"/>
              </a:rPr>
              <a:t>Структура отчета:</a:t>
            </a:r>
            <a:endParaRPr lang="ru-RU" altLang="ru-RU" i="1" dirty="0" smtClean="0">
              <a:solidFill>
                <a:prstClr val="black"/>
              </a:solidFill>
              <a:latin typeface="Arial" charset="0"/>
            </a:endParaRPr>
          </a:p>
          <a:p>
            <a:pPr marL="2693988" eaLnBrk="1" hangingPunct="1">
              <a:spcBef>
                <a:spcPts val="425"/>
              </a:spcBef>
              <a:buFont typeface="Arial" charset="0"/>
              <a:buChar char="-"/>
              <a:defRPr/>
            </a:pPr>
            <a:r>
              <a:rPr lang="ru-RU" altLang="ru-RU" sz="1600" b="1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ru-RU" altLang="ru-RU" sz="1600" b="1" dirty="0" smtClean="0">
                <a:latin typeface="Arial" charset="0"/>
              </a:rPr>
              <a:t>Вводная часть 				</a:t>
            </a:r>
            <a:r>
              <a:rPr lang="ru-RU" altLang="ru-RU" sz="1600" b="1" i="1" dirty="0" smtClean="0">
                <a:latin typeface="Arial" charset="0"/>
              </a:rPr>
              <a:t>стр. 3-11</a:t>
            </a:r>
            <a:r>
              <a:rPr lang="ru-RU" altLang="ru-RU" sz="1600" b="1" dirty="0" smtClean="0">
                <a:latin typeface="Arial" charset="0"/>
              </a:rPr>
              <a:t>;</a:t>
            </a:r>
            <a:endParaRPr lang="ru-RU" altLang="ru-RU" sz="1600" dirty="0" smtClean="0">
              <a:latin typeface="Arial" charset="0"/>
            </a:endParaRPr>
          </a:p>
          <a:p>
            <a:pPr marL="2693988" eaLnBrk="1" hangingPunct="1">
              <a:spcBef>
                <a:spcPts val="425"/>
              </a:spcBef>
              <a:buFont typeface="Arial" charset="0"/>
              <a:buChar char="-"/>
              <a:defRPr/>
            </a:pPr>
            <a:r>
              <a:rPr lang="ru-RU" altLang="ru-RU" sz="1600" b="1" dirty="0" smtClean="0">
                <a:latin typeface="Arial" charset="0"/>
              </a:rPr>
              <a:t> Сбалансированность бюджета поселения 	</a:t>
            </a:r>
            <a:r>
              <a:rPr lang="ru-RU" altLang="ru-RU" sz="1600" b="1" i="1" dirty="0" smtClean="0">
                <a:latin typeface="Arial" charset="0"/>
              </a:rPr>
              <a:t>стр</a:t>
            </a:r>
            <a:r>
              <a:rPr lang="ru-RU" altLang="ru-RU" sz="1600" b="1" i="1" dirty="0">
                <a:latin typeface="Arial" charset="0"/>
              </a:rPr>
              <a:t>. </a:t>
            </a:r>
            <a:r>
              <a:rPr lang="ru-RU" altLang="ru-RU" sz="1600" b="1" i="1" dirty="0" smtClean="0">
                <a:latin typeface="Arial" charset="0"/>
              </a:rPr>
              <a:t>12</a:t>
            </a:r>
            <a:r>
              <a:rPr lang="ru-RU" altLang="ru-RU" sz="1600" b="1" dirty="0" smtClean="0">
                <a:latin typeface="Arial" charset="0"/>
              </a:rPr>
              <a:t>;</a:t>
            </a:r>
            <a:endParaRPr lang="ru-RU" altLang="ru-RU" sz="1600" dirty="0" smtClean="0">
              <a:latin typeface="Arial" charset="0"/>
            </a:endParaRPr>
          </a:p>
          <a:p>
            <a:pPr marL="2693988" eaLnBrk="1" hangingPunct="1">
              <a:spcBef>
                <a:spcPts val="425"/>
              </a:spcBef>
              <a:buFont typeface="Arial" charset="0"/>
              <a:buChar char="-"/>
              <a:defRPr/>
            </a:pPr>
            <a:r>
              <a:rPr lang="ru-RU" altLang="ru-RU" sz="1600" b="1" dirty="0" smtClean="0">
                <a:latin typeface="Arial" charset="0"/>
              </a:rPr>
              <a:t> Доходы бюджета поселения		</a:t>
            </a:r>
            <a:r>
              <a:rPr lang="ru-RU" altLang="ru-RU" sz="1600" b="1" i="1" dirty="0" smtClean="0">
                <a:latin typeface="Arial" charset="0"/>
              </a:rPr>
              <a:t>стр</a:t>
            </a:r>
            <a:r>
              <a:rPr lang="ru-RU" altLang="ru-RU" sz="1600" b="1" i="1" dirty="0">
                <a:latin typeface="Arial" charset="0"/>
              </a:rPr>
              <a:t>. </a:t>
            </a:r>
            <a:r>
              <a:rPr lang="ru-RU" altLang="ru-RU" sz="1600" b="1" i="1" dirty="0" smtClean="0">
                <a:latin typeface="Arial" charset="0"/>
              </a:rPr>
              <a:t>13-20</a:t>
            </a:r>
            <a:r>
              <a:rPr lang="ru-RU" altLang="ru-RU" sz="1600" b="1" dirty="0" smtClean="0">
                <a:latin typeface="Arial" charset="0"/>
              </a:rPr>
              <a:t>;</a:t>
            </a:r>
            <a:endParaRPr lang="ru-RU" altLang="ru-RU" sz="1600" dirty="0" smtClean="0">
              <a:latin typeface="Arial" charset="0"/>
            </a:endParaRPr>
          </a:p>
          <a:p>
            <a:pPr marL="2693988" eaLnBrk="1" hangingPunct="1">
              <a:spcBef>
                <a:spcPts val="425"/>
              </a:spcBef>
              <a:buFont typeface="Arial" charset="0"/>
              <a:buChar char="-"/>
              <a:defRPr/>
            </a:pPr>
            <a:r>
              <a:rPr lang="ru-RU" altLang="ru-RU" sz="1600" b="1" dirty="0" smtClean="0">
                <a:latin typeface="Arial" charset="0"/>
              </a:rPr>
              <a:t> Расходы бюджета поселения		</a:t>
            </a:r>
            <a:r>
              <a:rPr lang="ru-RU" altLang="ru-RU" sz="1600" b="1" i="1" dirty="0" smtClean="0">
                <a:latin typeface="Arial" charset="0"/>
              </a:rPr>
              <a:t>стр</a:t>
            </a:r>
            <a:r>
              <a:rPr lang="ru-RU" altLang="ru-RU" sz="1600" b="1" i="1" dirty="0">
                <a:latin typeface="Arial" charset="0"/>
              </a:rPr>
              <a:t>. </a:t>
            </a:r>
            <a:r>
              <a:rPr lang="ru-RU" altLang="ru-RU" sz="1600" b="1" i="1" dirty="0" smtClean="0">
                <a:latin typeface="Arial" charset="0"/>
              </a:rPr>
              <a:t>21-27</a:t>
            </a:r>
            <a:r>
              <a:rPr lang="ru-RU" altLang="ru-RU" sz="1600" b="1" dirty="0" smtClean="0">
                <a:latin typeface="Arial" charset="0"/>
              </a:rPr>
              <a:t>;</a:t>
            </a:r>
            <a:endParaRPr lang="ru-RU" altLang="ru-RU" sz="1600" dirty="0" smtClean="0">
              <a:latin typeface="Arial" charset="0"/>
            </a:endParaRPr>
          </a:p>
          <a:p>
            <a:pPr marL="2693988" eaLnBrk="1" hangingPunct="1">
              <a:spcBef>
                <a:spcPts val="438"/>
              </a:spcBef>
              <a:buFont typeface="Arial" charset="0"/>
              <a:buChar char="-"/>
              <a:defRPr/>
            </a:pPr>
            <a:r>
              <a:rPr lang="ru-RU" altLang="ru-RU" sz="1600" b="1" dirty="0" smtClean="0">
                <a:latin typeface="Arial" charset="0"/>
              </a:rPr>
              <a:t> </a:t>
            </a:r>
            <a:r>
              <a:rPr lang="ru-RU" altLang="ru-RU" sz="1600" b="1" dirty="0">
                <a:latin typeface="Arial" charset="0"/>
              </a:rPr>
              <a:t>З</a:t>
            </a:r>
            <a:r>
              <a:rPr lang="ru-RU" altLang="ru-RU" sz="1600" b="1" dirty="0" smtClean="0">
                <a:latin typeface="Arial" charset="0"/>
              </a:rPr>
              <a:t>аключительная часть 			</a:t>
            </a:r>
            <a:r>
              <a:rPr lang="ru-RU" altLang="ru-RU" sz="1600" b="1" i="1" dirty="0" smtClean="0">
                <a:latin typeface="Arial" charset="0"/>
              </a:rPr>
              <a:t>стр</a:t>
            </a:r>
            <a:r>
              <a:rPr lang="ru-RU" altLang="ru-RU" sz="1600" b="1" i="1" dirty="0">
                <a:latin typeface="Arial" charset="0"/>
              </a:rPr>
              <a:t>. </a:t>
            </a:r>
            <a:r>
              <a:rPr lang="ru-RU" altLang="ru-RU" sz="1600" b="1" i="1" dirty="0" smtClean="0">
                <a:latin typeface="Arial" charset="0"/>
              </a:rPr>
              <a:t>28</a:t>
            </a:r>
            <a:r>
              <a:rPr lang="ru-RU" altLang="ru-RU" sz="1600" b="1" dirty="0" smtClean="0">
                <a:latin typeface="Arial" charset="0"/>
              </a:rPr>
              <a:t>.</a:t>
            </a:r>
            <a:endParaRPr lang="ru-RU" altLang="ru-RU" sz="1600" dirty="0" smtClean="0"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335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26495" y="0"/>
              <a:ext cx="9082068" cy="1372287"/>
              <a:chOff x="26495" y="0"/>
              <a:chExt cx="9082068" cy="1372287"/>
            </a:xfrm>
          </p:grpSpPr>
          <p:sp>
            <p:nvSpPr>
              <p:cNvPr id="23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3" cstate="print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4" name="TextBox 1"/>
              <p:cNvSpPr txBox="1">
                <a:spLocks noChangeArrowheads="1"/>
              </p:cNvSpPr>
              <p:nvPr/>
            </p:nvSpPr>
            <p:spPr bwMode="auto">
              <a:xfrm>
                <a:off x="26495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Константиновское</a:t>
                </a:r>
                <a:r>
                  <a:rPr lang="ru-RU" altLang="ru-RU" sz="16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сельское поселение Николаевского муниципального района Хабаровского края</a:t>
                </a:r>
                <a:endParaRPr lang="ru-RU" altLang="ru-RU" sz="16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5" name="Rectangle 32"/>
            <p:cNvSpPr>
              <a:spLocks noChangeArrowheads="1"/>
            </p:cNvSpPr>
            <p:nvPr/>
          </p:nvSpPr>
          <p:spPr bwMode="auto">
            <a:xfrm>
              <a:off x="1313528" y="424800"/>
              <a:ext cx="6518964" cy="800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С</a:t>
              </a:r>
              <a:r>
                <a:rPr lang="ru-RU" sz="2300" b="1" i="1" spc="-3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р</a:t>
              </a:r>
              <a:r>
                <a:rPr lang="ru-RU" sz="2300" b="1" i="1" spc="-3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у</a:t>
              </a:r>
              <a:r>
                <a:rPr lang="ru-RU" sz="2300" b="1" i="1" spc="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к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spc="-1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у</a:t>
              </a:r>
              <a:r>
                <a:rPr lang="ru-RU" sz="2300" b="1" i="1" spc="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р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а</a:t>
              </a:r>
              <a:r>
                <a:rPr lang="ru-RU" sz="2300" b="1" i="1" spc="4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дох</a:t>
              </a:r>
              <a:r>
                <a:rPr lang="ru-RU" sz="2300" b="1" i="1" spc="-1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о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дов</a:t>
              </a:r>
              <a:r>
                <a:rPr lang="ru-RU" sz="2300" b="1" i="1" spc="-1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бюдже</a:t>
              </a:r>
              <a:r>
                <a:rPr lang="ru-RU" sz="2300" b="1" i="1" spc="-25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а поселения</a:t>
              </a:r>
            </a:p>
            <a:p>
              <a:pPr algn="ctr">
                <a:defRPr/>
              </a:pP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на</a:t>
              </a:r>
              <a:r>
                <a:rPr lang="ru-RU" sz="2300" b="1" i="1" spc="-10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2</a:t>
              </a:r>
              <a:r>
                <a:rPr lang="ru-RU" sz="2300" b="1" i="1" spc="-10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018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г.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и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плановый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период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2019-2020 гг.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:p14="http://schemas.microsoft.com/office/powerpoint/2010/main" val="2653792615"/>
              </p:ext>
            </p:extLst>
          </p:nvPr>
        </p:nvGraphicFramePr>
        <p:xfrm>
          <a:off x="216000" y="1362354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2" name="Прямоугольник 41"/>
          <p:cNvSpPr/>
          <p:nvPr/>
        </p:nvSpPr>
        <p:spPr>
          <a:xfrm>
            <a:off x="8070823" y="1291407"/>
            <a:ext cx="9566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i="1" dirty="0"/>
          </a:p>
        </p:txBody>
      </p:sp>
      <p:graphicFrame>
        <p:nvGraphicFramePr>
          <p:cNvPr id="46" name="Диаграмма 45"/>
          <p:cNvGraphicFramePr/>
          <p:nvPr>
            <p:extLst>
              <p:ext uri="{D42A27DB-BD31-4B8C-83A1-F6EECF244321}">
                <p14:modId xmlns:p14="http://schemas.microsoft.com/office/powerpoint/2010/main" val="2704856329"/>
              </p:ext>
            </p:extLst>
          </p:nvPr>
        </p:nvGraphicFramePr>
        <p:xfrm>
          <a:off x="4788000" y="1360800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0" name="Диаграмма 49"/>
          <p:cNvGraphicFramePr/>
          <p:nvPr>
            <p:extLst>
              <p:ext uri="{D42A27DB-BD31-4B8C-83A1-F6EECF244321}">
                <p14:modId xmlns:p14="http://schemas.microsoft.com/office/powerpoint/2010/main" val="3456949369"/>
              </p:ext>
            </p:extLst>
          </p:nvPr>
        </p:nvGraphicFramePr>
        <p:xfrm>
          <a:off x="2331235" y="4104075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1" name="Таблица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96196"/>
              </p:ext>
            </p:extLst>
          </p:nvPr>
        </p:nvGraphicFramePr>
        <p:xfrm>
          <a:off x="6597225" y="4869160"/>
          <a:ext cx="2418665" cy="929132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04987"/>
                <a:gridCol w="2113678"/>
              </a:tblGrid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Налоговые доходы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Неналоговые доходы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Безвозмездные поступления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2" name="Рисунок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596" y="5500800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3" name="Объект 52"/>
          <p:cNvGraphicFramePr>
            <a:graphicFrameLocks noChangeAspect="1"/>
          </p:cNvGraphicFramePr>
          <p:nvPr/>
        </p:nvGraphicFramePr>
        <p:xfrm>
          <a:off x="2947988" y="1401763"/>
          <a:ext cx="9525" cy="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" name="Image" r:id="rId8" imgW="0" imgH="0" progId="">
                  <p:embed/>
                </p:oleObj>
              </mc:Choice>
              <mc:Fallback>
                <p:oleObj name="Image" r:id="rId8" imgW="0" imgH="0" progId="">
                  <p:embed/>
                  <p:pic>
                    <p:nvPicPr>
                      <p:cNvPr id="0" name="Picture 1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8" y="1401763"/>
                        <a:ext cx="9525" cy="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Объект 53"/>
          <p:cNvGraphicFramePr>
            <a:graphicFrameLocks noChangeAspect="1"/>
          </p:cNvGraphicFramePr>
          <p:nvPr/>
        </p:nvGraphicFramePr>
        <p:xfrm>
          <a:off x="2947988" y="1401763"/>
          <a:ext cx="9525" cy="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" name="Image" r:id="rId10" imgW="0" imgH="0" progId="">
                  <p:embed/>
                </p:oleObj>
              </mc:Choice>
              <mc:Fallback>
                <p:oleObj name="Image" r:id="rId10" imgW="0" imgH="0" progId="">
                  <p:embed/>
                  <p:pic>
                    <p:nvPicPr>
                      <p:cNvPr id="0" name="Picture 1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8" y="1401763"/>
                        <a:ext cx="9525" cy="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5" name="Рисунок 1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596" y="4921200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Рисунок 1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596" y="5191200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6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414000" y="2708920"/>
            <a:ext cx="8316000" cy="1371600"/>
            <a:chOff x="414000" y="2708920"/>
            <a:chExt cx="8316000" cy="1371600"/>
          </a:xfrm>
        </p:grpSpPr>
        <p:sp>
          <p:nvSpPr>
            <p:cNvPr id="5" name="object 2"/>
            <p:cNvSpPr>
              <a:spLocks noChangeArrowheads="1"/>
            </p:cNvSpPr>
            <p:nvPr/>
          </p:nvSpPr>
          <p:spPr bwMode="auto">
            <a:xfrm>
              <a:off x="414000" y="2708920"/>
              <a:ext cx="8316000" cy="1371600"/>
            </a:xfrm>
            <a:prstGeom prst="rect">
              <a:avLst/>
            </a:prstGeom>
            <a:blipFill dpi="0" rotWithShape="1">
              <a:blip r:embed="rId2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" name="object 5"/>
            <p:cNvSpPr txBox="1">
              <a:spLocks noChangeArrowheads="1"/>
            </p:cNvSpPr>
            <p:nvPr/>
          </p:nvSpPr>
          <p:spPr bwMode="auto">
            <a:xfrm>
              <a:off x="414000" y="2888940"/>
              <a:ext cx="8316000" cy="1051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12700" indent="-12700" eaLnBrk="0" hangingPunct="0"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ts val="4088"/>
                </a:lnSpc>
                <a:defRPr/>
              </a:pPr>
              <a:r>
                <a:rPr lang="ru-RU" sz="36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РАСХОДЫ</a:t>
              </a:r>
              <a:r>
                <a:rPr lang="ru-RU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36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БЮДЖЕТА</a:t>
              </a:r>
            </a:p>
            <a:p>
              <a:pPr algn="ctr" eaLnBrk="1" hangingPunct="1">
                <a:lnSpc>
                  <a:spcPts val="4088"/>
                </a:lnSpc>
                <a:defRPr/>
              </a:pPr>
              <a:r>
                <a:rPr lang="ru-RU" sz="36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ПОСЕЛЕНИЯ</a:t>
              </a:r>
              <a:endParaRPr lang="ru-RU" alt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6495" y="0"/>
            <a:ext cx="9067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Константиновское</a:t>
            </a:r>
            <a:r>
              <a:rPr lang="ru-RU" altLang="ru-RU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сельское поселение Николаевского муниципального района Хабаровского края</a:t>
            </a:r>
            <a:endParaRPr lang="ru-RU" altLang="ru-RU" sz="1600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22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126000" y="1806878"/>
            <a:ext cx="8893783" cy="1937157"/>
            <a:chOff x="71500" y="1021832"/>
            <a:chExt cx="8893783" cy="1937157"/>
          </a:xfrm>
        </p:grpSpPr>
        <p:sp>
          <p:nvSpPr>
            <p:cNvPr id="40975" name="Line 27"/>
            <p:cNvSpPr>
              <a:spLocks noChangeShapeType="1"/>
            </p:cNvSpPr>
            <p:nvPr/>
          </p:nvSpPr>
          <p:spPr bwMode="auto">
            <a:xfrm>
              <a:off x="2411475" y="1988022"/>
              <a:ext cx="0" cy="865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Скругленный прямоугольник 36"/>
            <p:cNvSpPr/>
            <p:nvPr/>
          </p:nvSpPr>
          <p:spPr>
            <a:xfrm>
              <a:off x="71500" y="1021832"/>
              <a:ext cx="1080000" cy="1928377"/>
            </a:xfrm>
            <a:prstGeom prst="roundRect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" name="Прямоугольник 1"/>
            <p:cNvSpPr/>
            <p:nvPr/>
          </p:nvSpPr>
          <p:spPr>
            <a:xfrm>
              <a:off x="72000" y="2063106"/>
              <a:ext cx="108000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10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Общегосудар-ственные</a:t>
              </a:r>
              <a:r>
                <a:rPr lang="ru-RU" altLang="ru-RU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altLang="ru-RU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вопросы</a:t>
              </a:r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885" y="1446398"/>
              <a:ext cx="495238" cy="546032"/>
            </a:xfrm>
            <a:prstGeom prst="rect">
              <a:avLst/>
            </a:prstGeom>
          </p:spPr>
        </p:pic>
        <p:sp>
          <p:nvSpPr>
            <p:cNvPr id="49" name="Скругленный прямоугольник 48"/>
            <p:cNvSpPr/>
            <p:nvPr/>
          </p:nvSpPr>
          <p:spPr>
            <a:xfrm>
              <a:off x="1187500" y="1021832"/>
              <a:ext cx="1080000" cy="192837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4755" y="1520474"/>
              <a:ext cx="838095" cy="431746"/>
            </a:xfrm>
            <a:prstGeom prst="rect">
              <a:avLst/>
            </a:prstGeom>
          </p:spPr>
        </p:pic>
        <p:sp>
          <p:nvSpPr>
            <p:cNvPr id="46" name="Прямоугольник 45"/>
            <p:cNvSpPr/>
            <p:nvPr/>
          </p:nvSpPr>
          <p:spPr>
            <a:xfrm>
              <a:off x="1170000" y="2171989"/>
              <a:ext cx="1116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Национальная оборона</a:t>
              </a:r>
              <a:endParaRPr lang="ru-RU" alt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Скругленный прямоугольник 44"/>
            <p:cNvSpPr/>
            <p:nvPr/>
          </p:nvSpPr>
          <p:spPr>
            <a:xfrm>
              <a:off x="3419500" y="1030612"/>
              <a:ext cx="1080000" cy="1928377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Прямоугольник 50"/>
            <p:cNvSpPr/>
            <p:nvPr/>
          </p:nvSpPr>
          <p:spPr>
            <a:xfrm>
              <a:off x="3402000" y="2170779"/>
              <a:ext cx="111600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Национальная экономика</a:t>
              </a:r>
              <a:endParaRPr lang="ru-RU" alt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3580" y="1375179"/>
              <a:ext cx="965079" cy="761905"/>
            </a:xfrm>
            <a:prstGeom prst="rect">
              <a:avLst/>
            </a:prstGeom>
          </p:spPr>
        </p:pic>
        <p:sp>
          <p:nvSpPr>
            <p:cNvPr id="57" name="Скругленный прямоугольник 56"/>
            <p:cNvSpPr/>
            <p:nvPr/>
          </p:nvSpPr>
          <p:spPr>
            <a:xfrm>
              <a:off x="4535500" y="1021832"/>
              <a:ext cx="1080000" cy="1928377"/>
            </a:xfrm>
            <a:prstGeom prst="roundRect">
              <a:avLst/>
            </a:prstGeom>
            <a:solidFill>
              <a:srgbClr val="BE9C05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Прямоугольник 57"/>
            <p:cNvSpPr/>
            <p:nvPr/>
          </p:nvSpPr>
          <p:spPr>
            <a:xfrm>
              <a:off x="4518000" y="2062779"/>
              <a:ext cx="111600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Жилищно-коммунальное хозяйство</a:t>
              </a:r>
              <a:endParaRPr lang="ru-RU" alt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3352" y="1373228"/>
              <a:ext cx="874753" cy="690595"/>
            </a:xfrm>
            <a:prstGeom prst="rect">
              <a:avLst/>
            </a:prstGeom>
          </p:spPr>
        </p:pic>
        <p:sp>
          <p:nvSpPr>
            <p:cNvPr id="63" name="Скругленный прямоугольник 62"/>
            <p:cNvSpPr/>
            <p:nvPr/>
          </p:nvSpPr>
          <p:spPr>
            <a:xfrm>
              <a:off x="5651500" y="1021832"/>
              <a:ext cx="1080000" cy="1928377"/>
            </a:xfrm>
            <a:prstGeom prst="roundRect">
              <a:avLst/>
            </a:prstGeom>
            <a:solidFill>
              <a:srgbClr val="C00000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Прямоугольник 63"/>
            <p:cNvSpPr/>
            <p:nvPr/>
          </p:nvSpPr>
          <p:spPr>
            <a:xfrm>
              <a:off x="5652000" y="2062779"/>
              <a:ext cx="108000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Культура, </a:t>
              </a:r>
              <a:r>
                <a:rPr lang="ru-RU" altLang="ru-RU" sz="10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кинемато</a:t>
              </a:r>
              <a:r>
                <a:rPr lang="ru-RU" altLang="ru-RU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-графия</a:t>
              </a:r>
              <a:endParaRPr lang="ru-RU" alt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5200" y="1376408"/>
              <a:ext cx="820799" cy="648000"/>
            </a:xfrm>
            <a:prstGeom prst="rect">
              <a:avLst/>
            </a:prstGeom>
          </p:spPr>
        </p:pic>
        <p:sp>
          <p:nvSpPr>
            <p:cNvPr id="69" name="Скругленный прямоугольник 68"/>
            <p:cNvSpPr/>
            <p:nvPr/>
          </p:nvSpPr>
          <p:spPr>
            <a:xfrm>
              <a:off x="6767500" y="1021832"/>
              <a:ext cx="1080000" cy="1928377"/>
            </a:xfrm>
            <a:prstGeom prst="roundRect">
              <a:avLst/>
            </a:prstGeom>
            <a:solidFill>
              <a:srgbClr val="00B0F0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0" name="Прямоугольник 69"/>
            <p:cNvSpPr/>
            <p:nvPr/>
          </p:nvSpPr>
          <p:spPr>
            <a:xfrm>
              <a:off x="6769284" y="2170779"/>
              <a:ext cx="1080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Социальная политика</a:t>
              </a:r>
              <a:endParaRPr lang="ru-RU" alt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4289" y="1396596"/>
              <a:ext cx="965079" cy="761905"/>
            </a:xfrm>
            <a:prstGeom prst="rect">
              <a:avLst/>
            </a:prstGeom>
          </p:spPr>
        </p:pic>
        <p:sp>
          <p:nvSpPr>
            <p:cNvPr id="75" name="Скругленный прямоугольник 74"/>
            <p:cNvSpPr/>
            <p:nvPr/>
          </p:nvSpPr>
          <p:spPr>
            <a:xfrm>
              <a:off x="7883500" y="1021832"/>
              <a:ext cx="1080000" cy="1928377"/>
            </a:xfrm>
            <a:prstGeom prst="roundRect">
              <a:avLst/>
            </a:prstGeom>
            <a:solidFill>
              <a:srgbClr val="0070C0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6" name="Прямоугольник 75"/>
            <p:cNvSpPr/>
            <p:nvPr/>
          </p:nvSpPr>
          <p:spPr>
            <a:xfrm>
              <a:off x="7885283" y="2062779"/>
              <a:ext cx="108000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Физическая культура и спорт</a:t>
              </a:r>
              <a:endParaRPr lang="ru-RU" alt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8531" y="1306359"/>
              <a:ext cx="965079" cy="761905"/>
            </a:xfrm>
            <a:prstGeom prst="rect">
              <a:avLst/>
            </a:prstGeom>
          </p:spPr>
        </p:pic>
        <p:sp>
          <p:nvSpPr>
            <p:cNvPr id="81" name="Скругленный прямоугольник 80"/>
            <p:cNvSpPr/>
            <p:nvPr/>
          </p:nvSpPr>
          <p:spPr>
            <a:xfrm>
              <a:off x="2303500" y="1021832"/>
              <a:ext cx="1080000" cy="1928377"/>
            </a:xfrm>
            <a:prstGeom prst="roundRect">
              <a:avLst/>
            </a:prstGeom>
            <a:solidFill>
              <a:srgbClr val="24AF75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3" name="Прямоугольник 82"/>
            <p:cNvSpPr/>
            <p:nvPr/>
          </p:nvSpPr>
          <p:spPr>
            <a:xfrm>
              <a:off x="2286000" y="1890345"/>
              <a:ext cx="1116000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Национальная безопасность и </a:t>
              </a:r>
              <a:r>
                <a:rPr lang="ru-RU" altLang="ru-RU" sz="10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правоохра-нительная</a:t>
              </a:r>
              <a:r>
                <a:rPr lang="ru-RU" altLang="ru-RU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деятельность</a:t>
              </a:r>
              <a:endParaRPr lang="ru-RU" alt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6781" y="1188335"/>
              <a:ext cx="965079" cy="761905"/>
            </a:xfrm>
            <a:prstGeom prst="rect">
              <a:avLst/>
            </a:prstGeom>
          </p:spPr>
        </p:pic>
      </p:grpSp>
      <p:grpSp>
        <p:nvGrpSpPr>
          <p:cNvPr id="4" name="Группа 3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26495" y="0"/>
              <a:ext cx="9082068" cy="1372287"/>
              <a:chOff x="26495" y="0"/>
              <a:chExt cx="9082068" cy="1372287"/>
            </a:xfrm>
          </p:grpSpPr>
          <p:sp>
            <p:nvSpPr>
              <p:cNvPr id="33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10" cstate="print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4" name="TextBox 1"/>
              <p:cNvSpPr txBox="1">
                <a:spLocks noChangeArrowheads="1"/>
              </p:cNvSpPr>
              <p:nvPr/>
            </p:nvSpPr>
            <p:spPr bwMode="auto">
              <a:xfrm>
                <a:off x="26495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Константиновское</a:t>
                </a:r>
                <a:r>
                  <a:rPr lang="ru-RU" altLang="ru-RU" sz="16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сельское поселение Николаевского муниципального района Хабаровского края</a:t>
                </a:r>
                <a:endParaRPr lang="ru-RU" altLang="ru-RU" sz="16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1" name="Rectangle 32"/>
            <p:cNvSpPr>
              <a:spLocks noChangeArrowheads="1"/>
            </p:cNvSpPr>
            <p:nvPr/>
          </p:nvSpPr>
          <p:spPr bwMode="auto">
            <a:xfrm>
              <a:off x="1011815" y="423536"/>
              <a:ext cx="7122398" cy="800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Классификация расх</a:t>
              </a:r>
              <a:r>
                <a:rPr lang="ru-RU" sz="2300" b="1" i="1" spc="-1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о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дов</a:t>
              </a:r>
              <a:r>
                <a:rPr lang="ru-RU" sz="2300" b="1" i="1" spc="-1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бюдже</a:t>
              </a:r>
              <a:r>
                <a:rPr lang="ru-RU" sz="2300" b="1" i="1" spc="-2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а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поселения</a:t>
              </a:r>
            </a:p>
            <a:p>
              <a:pPr algn="ctr">
                <a:defRPr/>
              </a:pP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по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разделам</a:t>
              </a:r>
              <a:endParaRPr lang="ru-RU" sz="2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206515" y="4139495"/>
            <a:ext cx="87215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defRPr/>
            </a:pPr>
            <a:r>
              <a:rPr lang="ru-RU" altLang="ru-RU" sz="1500" dirty="0">
                <a:latin typeface="Times New Roman" pitchFamily="18" charset="0"/>
              </a:rPr>
              <a:t>Каждый из разделов классификации имеет перечень подразделов, которые отражают основные направления реализации соответствующей функции</a:t>
            </a:r>
          </a:p>
          <a:p>
            <a:pPr indent="361950">
              <a:defRPr/>
            </a:pPr>
            <a:r>
              <a:rPr lang="ru-RU" altLang="ru-RU" sz="1500" dirty="0">
                <a:latin typeface="Times New Roman" pitchFamily="18" charset="0"/>
              </a:rPr>
              <a:t>Например, в составе раздела «Жилищно-коммунальное хозяйство», в том числе, выделяются:</a:t>
            </a:r>
          </a:p>
          <a:p>
            <a:pPr marL="361950" indent="180975">
              <a:buFontTx/>
              <a:buChar char="-"/>
              <a:defRPr/>
            </a:pPr>
            <a:r>
              <a:rPr lang="ru-RU" altLang="ru-RU" sz="1500" dirty="0">
                <a:latin typeface="Times New Roman" pitchFamily="18" charset="0"/>
              </a:rPr>
              <a:t> жилищное хозяйство; </a:t>
            </a:r>
          </a:p>
          <a:p>
            <a:pPr marL="361950" indent="180975">
              <a:buFontTx/>
              <a:buChar char="-"/>
              <a:defRPr/>
            </a:pPr>
            <a:r>
              <a:rPr lang="ru-RU" altLang="ru-RU" sz="1500" dirty="0" smtClean="0">
                <a:latin typeface="Times New Roman" pitchFamily="18" charset="0"/>
              </a:rPr>
              <a:t> благоустройство</a:t>
            </a:r>
            <a:r>
              <a:rPr lang="ru-RU" altLang="ru-RU" sz="1500" dirty="0">
                <a:latin typeface="Times New Roman" pitchFamily="18" charset="0"/>
              </a:rPr>
              <a:t>;</a:t>
            </a:r>
          </a:p>
          <a:p>
            <a:pPr marL="361950" indent="180975">
              <a:buFontTx/>
              <a:buChar char="-"/>
              <a:defRPr/>
            </a:pPr>
            <a:r>
              <a:rPr lang="ru-RU" altLang="ru-RU" sz="1500" dirty="0">
                <a:latin typeface="Times New Roman" pitchFamily="18" charset="0"/>
              </a:rPr>
              <a:t> другие вопросы в области жилищно-коммунального хозяйства.</a:t>
            </a:r>
          </a:p>
          <a:p>
            <a:pPr indent="361950">
              <a:defRPr/>
            </a:pPr>
            <a:r>
              <a:rPr lang="ru-RU" altLang="ru-RU" sz="1500" dirty="0">
                <a:latin typeface="Times New Roman" pitchFamily="18" charset="0"/>
              </a:rPr>
              <a:t>Полный перечень разделов и подразделов классификации расходов бюджетов приведен в статье 21 Бюджетного кодекса Российской Федерации.</a:t>
            </a:r>
          </a:p>
        </p:txBody>
      </p:sp>
    </p:spTree>
    <p:extLst>
      <p:ext uri="{BB962C8B-B14F-4D97-AF65-F5344CB8AC3E}">
        <p14:creationId xmlns:p14="http://schemas.microsoft.com/office/powerpoint/2010/main" val="3195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113059" y="1839279"/>
            <a:ext cx="94379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i="1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26495" y="0"/>
              <a:ext cx="9082068" cy="1372287"/>
              <a:chOff x="26495" y="0"/>
              <a:chExt cx="9082068" cy="1372287"/>
            </a:xfrm>
          </p:grpSpPr>
          <p:sp>
            <p:nvSpPr>
              <p:cNvPr id="6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2" cstate="print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7" name="TextBox 1"/>
              <p:cNvSpPr txBox="1">
                <a:spLocks noChangeArrowheads="1"/>
              </p:cNvSpPr>
              <p:nvPr/>
            </p:nvSpPr>
            <p:spPr bwMode="auto">
              <a:xfrm>
                <a:off x="26495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Константиновское</a:t>
                </a:r>
                <a:r>
                  <a:rPr lang="ru-RU" altLang="ru-RU" sz="16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сельское поселение Николаевского муниципального района Хабаровского края</a:t>
                </a:r>
                <a:endParaRPr lang="ru-RU" altLang="ru-RU" sz="16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0" name="Rectangle 32"/>
            <p:cNvSpPr>
              <a:spLocks noChangeArrowheads="1"/>
            </p:cNvSpPr>
            <p:nvPr/>
          </p:nvSpPr>
          <p:spPr bwMode="auto">
            <a:xfrm>
              <a:off x="351538" y="423536"/>
              <a:ext cx="8442952" cy="800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Структура </a:t>
              </a:r>
              <a:r>
                <a:rPr lang="ru-RU" altLang="ru-RU" sz="23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расходов бюджета поселения по разделам</a:t>
              </a:r>
            </a:p>
            <a:p>
              <a:pPr algn="ctr">
                <a:defRPr/>
              </a:pPr>
              <a:r>
                <a:rPr lang="ru-RU" altLang="ru-RU" sz="23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и подразделам </a:t>
              </a:r>
              <a:r>
                <a:rPr lang="ru-RU" altLang="ru-RU" sz="23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функциональной классификации</a:t>
              </a:r>
              <a:endParaRPr lang="ru-RU" sz="2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68006"/>
              </p:ext>
            </p:extLst>
          </p:nvPr>
        </p:nvGraphicFramePr>
        <p:xfrm>
          <a:off x="72000" y="2120628"/>
          <a:ext cx="8910489" cy="45601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0756"/>
                <a:gridCol w="5174379"/>
                <a:gridCol w="1065118"/>
                <a:gridCol w="1065118"/>
                <a:gridCol w="1065118"/>
              </a:tblGrid>
              <a:tr h="391489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Раздел,                 подраздел</a:t>
                      </a:r>
                    </a:p>
                  </a:txBody>
                  <a:tcPr marL="91076" marR="91076" vert="vert270" anchor="ctr" horzOverflow="overflow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91076" marR="91076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Решение Совета депутатов Константиновского сельского поселения Николаевского муниципального района Хабаровского края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22.12.2017 № 66-220 </a:t>
                      </a:r>
                    </a:p>
                  </a:txBody>
                  <a:tcPr marL="91076" marR="910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год</a:t>
                      </a:r>
                    </a:p>
                  </a:txBody>
                  <a:tcPr marL="91076" marR="910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год</a:t>
                      </a:r>
                    </a:p>
                  </a:txBody>
                  <a:tcPr marL="91076" marR="91076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год</a:t>
                      </a:r>
                    </a:p>
                  </a:txBody>
                  <a:tcPr marL="91076" marR="91076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всего</a:t>
                      </a:r>
                    </a:p>
                  </a:txBody>
                  <a:tcPr marL="91076" marR="91076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6065,253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6143,741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6176,593</a:t>
                      </a:r>
                    </a:p>
                  </a:txBody>
                  <a:tcPr marL="91076" marR="91076" anchor="ctr" horzOverflow="overflow"/>
                </a:tc>
              </a:tr>
              <a:tr h="216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Условно утвержденные расходы</a:t>
                      </a:r>
                    </a:p>
                  </a:txBody>
                  <a:tcPr marL="91076" marR="91076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151,790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305,210</a:t>
                      </a:r>
                    </a:p>
                  </a:txBody>
                  <a:tcPr marL="91076" marR="91076" anchor="ctr" horzOverflow="overflow"/>
                </a:tc>
              </a:tr>
              <a:tr h="216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0100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Общегосударственные вопросы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4132,800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3731,115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3731,115</a:t>
                      </a:r>
                    </a:p>
                  </a:txBody>
                  <a:tcPr marL="91076" marR="91076" anchor="ctr" horzOverflow="overflow"/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0102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Функционирование высшего должностного лица органа местного самоуправления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558,000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627,794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627,794</a:t>
                      </a:r>
                    </a:p>
                  </a:txBody>
                  <a:tcPr marL="91076" marR="91076" anchor="ctr" horzOverflow="overflow"/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0104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Функционирование местных администраций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3082,218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2971,321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291,321</a:t>
                      </a:r>
                    </a:p>
                  </a:txBody>
                  <a:tcPr marL="91076" marR="91076" anchor="ctr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0106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29,837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</a:t>
                      </a:r>
                    </a:p>
                  </a:txBody>
                  <a:tcPr marL="91076" marR="91076" anchor="ctr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0107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 проведения выборов и референдумов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116,215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</a:t>
                      </a:r>
                    </a:p>
                  </a:txBody>
                  <a:tcPr marL="91076" marR="91076" anchor="ctr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0111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Резервные фонды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50,000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50,000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50,000</a:t>
                      </a:r>
                    </a:p>
                  </a:txBody>
                  <a:tcPr marL="91076" marR="91076" anchor="ctr" horzOverflow="overflow"/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0113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общегосударственные вопросы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296,530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82,000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82,000</a:t>
                      </a:r>
                    </a:p>
                  </a:txBody>
                  <a:tcPr marL="91076" marR="91076" anchor="ctr" horzOverflow="overflow"/>
                </a:tc>
              </a:tr>
              <a:tr h="1240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0200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Национальная оборона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61,810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61,810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61,810</a:t>
                      </a:r>
                    </a:p>
                  </a:txBody>
                  <a:tcPr marL="91076" marR="91076" anchor="ctr" horzOverflow="overflow"/>
                </a:tc>
              </a:tr>
              <a:tr h="11773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0203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Мобилизационная и вневойсковая подготовка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61,810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61,810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61,810</a:t>
                      </a:r>
                    </a:p>
                  </a:txBody>
                  <a:tcPr marL="91076" marR="91076" anchor="ctr" horzOverflow="overflow"/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0300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Национальная безопасность и правоохранительная деятельность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160,630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180,630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160,630</a:t>
                      </a:r>
                    </a:p>
                  </a:txBody>
                  <a:tcPr marL="91076" marR="91076" anchor="ctr" horzOverflow="overflow"/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0304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Органы юстиции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10,630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10,630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10,630</a:t>
                      </a:r>
                    </a:p>
                  </a:txBody>
                  <a:tcPr marL="91076" marR="91076" anchor="ctr" horzOverflow="overflow"/>
                </a:tc>
              </a:tr>
              <a:tr h="27773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0310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 пожарной безопасности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150,000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170,000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150,000</a:t>
                      </a:r>
                    </a:p>
                  </a:txBody>
                  <a:tcPr marL="91076" marR="91076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22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070823" y="1880741"/>
            <a:ext cx="9566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i="1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26495" y="0"/>
              <a:ext cx="9082068" cy="1372287"/>
              <a:chOff x="26495" y="0"/>
              <a:chExt cx="9082068" cy="1372287"/>
            </a:xfrm>
          </p:grpSpPr>
          <p:sp>
            <p:nvSpPr>
              <p:cNvPr id="6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2" cstate="print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7" name="TextBox 1"/>
              <p:cNvSpPr txBox="1">
                <a:spLocks noChangeArrowheads="1"/>
              </p:cNvSpPr>
              <p:nvPr/>
            </p:nvSpPr>
            <p:spPr bwMode="auto">
              <a:xfrm>
                <a:off x="26495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Константиновское</a:t>
                </a:r>
                <a:r>
                  <a:rPr lang="ru-RU" altLang="ru-RU" sz="16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сельское поселение Николаевского муниципального района Хабаровского края</a:t>
                </a:r>
                <a:endParaRPr lang="ru-RU" altLang="ru-RU" sz="16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0" name="Rectangle 32"/>
            <p:cNvSpPr>
              <a:spLocks noChangeArrowheads="1"/>
            </p:cNvSpPr>
            <p:nvPr/>
          </p:nvSpPr>
          <p:spPr bwMode="auto">
            <a:xfrm>
              <a:off x="351538" y="423536"/>
              <a:ext cx="8442953" cy="800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Структура </a:t>
              </a:r>
              <a:r>
                <a:rPr lang="ru-RU" altLang="ru-RU" sz="23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расходов бюджета поселения по разделам</a:t>
              </a:r>
            </a:p>
            <a:p>
              <a:pPr algn="ctr">
                <a:defRPr/>
              </a:pPr>
              <a:r>
                <a:rPr lang="ru-RU" altLang="ru-RU" sz="23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и </a:t>
              </a:r>
              <a:r>
                <a:rPr lang="ru-RU" altLang="ru-RU" sz="23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подразделам функциональной классификации</a:t>
              </a:r>
              <a:endParaRPr lang="ru-RU" sz="2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427145"/>
              </p:ext>
            </p:extLst>
          </p:nvPr>
        </p:nvGraphicFramePr>
        <p:xfrm>
          <a:off x="71500" y="2162090"/>
          <a:ext cx="8919065" cy="33459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8133"/>
                <a:gridCol w="5175575"/>
                <a:gridCol w="1065119"/>
                <a:gridCol w="1065119"/>
                <a:gridCol w="1065119"/>
              </a:tblGrid>
              <a:tr h="391489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Раздел,                 подраздел</a:t>
                      </a:r>
                    </a:p>
                  </a:txBody>
                  <a:tcPr marL="91076" marR="91076" vert="vert270" anchor="ctr" horzOverflow="overflow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91076" marR="91076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Решение Совета депутатов Константиновского сельского поселения Николаевского муниципального района Хабаровского края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22.12.2017 № 66-220 </a:t>
                      </a:r>
                    </a:p>
                  </a:txBody>
                  <a:tcPr marL="91076" marR="910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91489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год</a:t>
                      </a:r>
                    </a:p>
                  </a:txBody>
                  <a:tcPr marL="91076" marR="910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год</a:t>
                      </a:r>
                    </a:p>
                  </a:txBody>
                  <a:tcPr marL="91076" marR="91076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год</a:t>
                      </a:r>
                    </a:p>
                  </a:txBody>
                  <a:tcPr marL="91076" marR="91076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</a:tr>
              <a:tr h="17850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0400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Национальная экономика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495,150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536,034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540,323</a:t>
                      </a:r>
                    </a:p>
                  </a:txBody>
                  <a:tcPr marL="91076" marR="91076" anchor="ctr" horzOverflow="overflow"/>
                </a:tc>
              </a:tr>
              <a:tr h="194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0409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Дорожное хозяйство (дорожные фонды)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495,150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536,034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540,323</a:t>
                      </a:r>
                    </a:p>
                  </a:txBody>
                  <a:tcPr marL="91076" marR="91076" anchor="ctr" horzOverflow="overflow"/>
                </a:tc>
              </a:tr>
              <a:tr h="216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0500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Жилищно-коммунальное хозяйство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701,763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1041,212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936,355</a:t>
                      </a:r>
                    </a:p>
                  </a:txBody>
                  <a:tcPr marL="91076" marR="91076" anchor="ctr" horzOverflow="overflow"/>
                </a:tc>
              </a:tr>
              <a:tr h="26880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0501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Жилищное хозяйство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449,000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788,449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683,592</a:t>
                      </a:r>
                    </a:p>
                  </a:txBody>
                  <a:tcPr marL="91076" marR="91076" anchor="ctr" horzOverflow="overflow"/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0503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Благоустройство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252,763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252,763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252,763</a:t>
                      </a:r>
                    </a:p>
                  </a:txBody>
                  <a:tcPr marL="91076" marR="91076" anchor="ctr" horzOverflow="overflow"/>
                </a:tc>
              </a:tr>
              <a:tr h="1350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Социальная политика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172,750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172,750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172,750</a:t>
                      </a:r>
                    </a:p>
                  </a:txBody>
                  <a:tcPr marL="91076" marR="91076" anchor="ctr" horzOverflow="overflow"/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1001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Пенсионное обеспечение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172,750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172,750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172,750</a:t>
                      </a:r>
                    </a:p>
                  </a:txBody>
                  <a:tcPr marL="91076" marR="91076" anchor="ctr" horzOverflow="overflow"/>
                </a:tc>
              </a:tr>
              <a:tr h="1383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Физическая культура и спорт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340,350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268,400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268,400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</a:tr>
              <a:tr h="27773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1101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Физическая культура и спорт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340,350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268,400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268,400</a:t>
                      </a:r>
                    </a:p>
                  </a:txBody>
                  <a:tcPr marL="91076" marR="91076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82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26495" y="0"/>
              <a:ext cx="9082068" cy="1372287"/>
              <a:chOff x="26495" y="0"/>
              <a:chExt cx="9082068" cy="1372287"/>
            </a:xfrm>
          </p:grpSpPr>
          <p:sp>
            <p:nvSpPr>
              <p:cNvPr id="7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3" cstate="print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8" name="TextBox 1"/>
              <p:cNvSpPr txBox="1">
                <a:spLocks noChangeArrowheads="1"/>
              </p:cNvSpPr>
              <p:nvPr/>
            </p:nvSpPr>
            <p:spPr bwMode="auto">
              <a:xfrm>
                <a:off x="26495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Константиновское</a:t>
                </a:r>
                <a:r>
                  <a:rPr lang="ru-RU" altLang="ru-RU" sz="16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сельское поселение Николаевского муниципального района Хабаровского края</a:t>
                </a:r>
                <a:endParaRPr lang="ru-RU" altLang="ru-RU" sz="16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" name="Rectangle 32"/>
            <p:cNvSpPr>
              <a:spLocks noChangeArrowheads="1"/>
            </p:cNvSpPr>
            <p:nvPr/>
          </p:nvSpPr>
          <p:spPr bwMode="auto">
            <a:xfrm>
              <a:off x="1629072" y="423536"/>
              <a:ext cx="5887894" cy="800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Функциональная структура расходов</a:t>
              </a:r>
            </a:p>
            <a:p>
              <a:pPr algn="ctr">
                <a:defRPr/>
              </a:pPr>
              <a:r>
                <a:rPr lang="ru-RU" altLang="ru-RU" sz="23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бюджета поселения</a:t>
              </a:r>
              <a:endParaRPr lang="ru-RU" sz="2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4" name="TextBox 243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7" name="Диаграмма 116"/>
          <p:cNvGraphicFramePr/>
          <p:nvPr>
            <p:extLst>
              <p:ext uri="{D42A27DB-BD31-4B8C-83A1-F6EECF244321}">
                <p14:modId xmlns:p14="http://schemas.microsoft.com/office/powerpoint/2010/main" val="465640522"/>
              </p:ext>
            </p:extLst>
          </p:nvPr>
        </p:nvGraphicFramePr>
        <p:xfrm>
          <a:off x="54663" y="1360800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8" name="Прямоугольник 117"/>
          <p:cNvSpPr/>
          <p:nvPr/>
        </p:nvSpPr>
        <p:spPr>
          <a:xfrm>
            <a:off x="8070823" y="1291407"/>
            <a:ext cx="9566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i="1" dirty="0"/>
          </a:p>
        </p:txBody>
      </p:sp>
      <p:graphicFrame>
        <p:nvGraphicFramePr>
          <p:cNvPr id="121" name="Диаграмма 120"/>
          <p:cNvGraphicFramePr/>
          <p:nvPr>
            <p:extLst>
              <p:ext uri="{D42A27DB-BD31-4B8C-83A1-F6EECF244321}">
                <p14:modId xmlns:p14="http://schemas.microsoft.com/office/powerpoint/2010/main" val="2691325233"/>
              </p:ext>
            </p:extLst>
          </p:nvPr>
        </p:nvGraphicFramePr>
        <p:xfrm>
          <a:off x="4788000" y="1360800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2" name="Диаграмма 121"/>
          <p:cNvGraphicFramePr/>
          <p:nvPr>
            <p:extLst>
              <p:ext uri="{D42A27DB-BD31-4B8C-83A1-F6EECF244321}">
                <p14:modId xmlns:p14="http://schemas.microsoft.com/office/powerpoint/2010/main" val="6854946"/>
              </p:ext>
            </p:extLst>
          </p:nvPr>
        </p:nvGraphicFramePr>
        <p:xfrm>
          <a:off x="2445160" y="4104075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5" name="Таблица 1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167522"/>
              </p:ext>
            </p:extLst>
          </p:nvPr>
        </p:nvGraphicFramePr>
        <p:xfrm>
          <a:off x="6675629" y="4644135"/>
          <a:ext cx="2432933" cy="1559814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06786"/>
                <a:gridCol w="2126147"/>
              </a:tblGrid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Жилищно-коммунальное хозяйство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Социальная политика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Физическая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культура и спорт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Условно утвержденные расходы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6" name="Объект 125"/>
          <p:cNvGraphicFramePr>
            <a:graphicFrameLocks noChangeAspect="1"/>
          </p:cNvGraphicFramePr>
          <p:nvPr/>
        </p:nvGraphicFramePr>
        <p:xfrm>
          <a:off x="2947988" y="1401763"/>
          <a:ext cx="9525" cy="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4" name="Image" r:id="rId7" imgW="0" imgH="0" progId="">
                  <p:embed/>
                </p:oleObj>
              </mc:Choice>
              <mc:Fallback>
                <p:oleObj name="Image" r:id="rId7" imgW="0" imgH="0" progId="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8" y="1401763"/>
                        <a:ext cx="9525" cy="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" name="Объект 126"/>
          <p:cNvGraphicFramePr>
            <a:graphicFrameLocks noChangeAspect="1"/>
          </p:cNvGraphicFramePr>
          <p:nvPr/>
        </p:nvGraphicFramePr>
        <p:xfrm>
          <a:off x="2947988" y="1401763"/>
          <a:ext cx="9525" cy="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5" name="Image" r:id="rId9" imgW="0" imgH="0" progId="">
                  <p:embed/>
                </p:oleObj>
              </mc:Choice>
              <mc:Fallback>
                <p:oleObj name="Image" r:id="rId9" imgW="0" imgH="0" progId="">
                  <p:embed/>
                  <p:pic>
                    <p:nvPicPr>
                      <p:cNvPr id="0" name="Picture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8" y="1401763"/>
                        <a:ext cx="9525" cy="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8" name="Рисунок 2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000" y="4734145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Рисунок 2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000" y="5364000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Рисунок 130"/>
          <p:cNvPicPr>
            <a:picLocks noChangeAspect="1"/>
          </p:cNvPicPr>
          <p:nvPr/>
        </p:nvPicPr>
        <p:blipFill>
          <a:blip r:embed="rId1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000" y="5634000"/>
            <a:ext cx="189310" cy="219600"/>
          </a:xfrm>
          <a:prstGeom prst="rect">
            <a:avLst/>
          </a:prstGeom>
        </p:spPr>
      </p:pic>
      <p:graphicFrame>
        <p:nvGraphicFramePr>
          <p:cNvPr id="132" name="Таблица 1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756554"/>
              </p:ext>
            </p:extLst>
          </p:nvPr>
        </p:nvGraphicFramePr>
        <p:xfrm>
          <a:off x="161510" y="4644135"/>
          <a:ext cx="2430270" cy="1524762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06450"/>
                <a:gridCol w="2123820"/>
              </a:tblGrid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Общегосударственные расходы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Национальная оборона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Национальная экономика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3" name="Рисунок 1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80" y="4740095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Рисунок 1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80" y="5055130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Рисунок 1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80" y="5499230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" name="Рисунок 19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80" y="5904275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000" y="5094000"/>
            <a:ext cx="189310" cy="2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5601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object 2"/>
          <p:cNvSpPr>
            <a:spLocks noChangeArrowheads="1"/>
          </p:cNvSpPr>
          <p:nvPr/>
        </p:nvSpPr>
        <p:spPr bwMode="auto">
          <a:xfrm>
            <a:off x="0" y="0"/>
            <a:ext cx="9136063" cy="685006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>
              <a:cs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070823" y="1538790"/>
            <a:ext cx="9566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i="1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sp>
          <p:nvSpPr>
            <p:cNvPr id="29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Константиновское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  <a:endParaRPr lang="ru-RU" alt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" name="Группа 1"/>
            <p:cNvGrpSpPr/>
            <p:nvPr/>
          </p:nvGrpSpPr>
          <p:grpSpPr>
            <a:xfrm>
              <a:off x="36000" y="342000"/>
              <a:ext cx="9072563" cy="1030287"/>
              <a:chOff x="36000" y="342000"/>
              <a:chExt cx="9072563" cy="1030287"/>
            </a:xfrm>
          </p:grpSpPr>
          <p:sp>
            <p:nvSpPr>
              <p:cNvPr id="31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3" cstate="print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3" name="Rectangle 32"/>
              <p:cNvSpPr>
                <a:spLocks noChangeArrowheads="1"/>
              </p:cNvSpPr>
              <p:nvPr/>
            </p:nvSpPr>
            <p:spPr bwMode="auto">
              <a:xfrm>
                <a:off x="914575" y="423536"/>
                <a:ext cx="7318029" cy="800219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sz="2300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Приоритетные расходы </a:t>
                </a:r>
                <a:r>
                  <a:rPr lang="ru-RU" sz="2300" b="1" i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поселения</a:t>
                </a:r>
                <a:endParaRPr lang="en-US" sz="23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  <a:p>
                <a:pPr algn="ctr">
                  <a:defRPr/>
                </a:pPr>
                <a:r>
                  <a:rPr lang="ru-RU" sz="2300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Расходы на жилищно-коммунальное хозяйство</a:t>
                </a:r>
              </a:p>
            </p:txBody>
          </p:sp>
        </p:grpSp>
      </p:grp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715377"/>
              </p:ext>
            </p:extLst>
          </p:nvPr>
        </p:nvGraphicFramePr>
        <p:xfrm>
          <a:off x="206515" y="1831291"/>
          <a:ext cx="8640959" cy="15325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87544"/>
                <a:gridCol w="817805"/>
                <a:gridCol w="817805"/>
                <a:gridCol w="817805"/>
              </a:tblGrid>
              <a:tr h="134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расходов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8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Жилищное хозяйство:</a:t>
                      </a:r>
                    </a:p>
                    <a:p>
                      <a:pPr marL="180975" lvl="0" indent="-1809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100" b="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оплата по договорам за текущий и капитальный ремонт муниципального жилья</a:t>
                      </a:r>
                      <a:r>
                        <a:rPr lang="ru-RU" sz="11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</a:p>
                  </a:txBody>
                  <a:tcPr marL="19652" marR="19652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449,00</a:t>
                      </a: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788,449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683,592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300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Благоустройство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1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1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мероприятия</a:t>
                      </a:r>
                      <a:r>
                        <a:rPr lang="ru-RU" sz="11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 благоустройству поселения;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  организация и содержание мест захоронения.</a:t>
                      </a:r>
                      <a:endParaRPr lang="ru-RU" sz="1100" b="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652" marR="196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252,763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252,763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252,763</a:t>
                      </a:r>
                    </a:p>
                  </a:txBody>
                  <a:tcPr marL="19652" marR="19652" marT="0" marB="0" anchor="ctr"/>
                </a:tc>
              </a:tr>
              <a:tr h="2049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701,763</a:t>
                      </a:r>
                    </a:p>
                  </a:txBody>
                  <a:tcPr marL="19652" marR="196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1041,212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936,355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10" b="28311"/>
          <a:stretch/>
        </p:blipFill>
        <p:spPr>
          <a:xfrm>
            <a:off x="198530" y="3564015"/>
            <a:ext cx="8693950" cy="2873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547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object 2"/>
          <p:cNvSpPr>
            <a:spLocks noChangeArrowheads="1"/>
          </p:cNvSpPr>
          <p:nvPr/>
        </p:nvSpPr>
        <p:spPr bwMode="auto">
          <a:xfrm>
            <a:off x="20740" y="38926"/>
            <a:ext cx="9136063" cy="685006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 dirty="0"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sp>
          <p:nvSpPr>
            <p:cNvPr id="23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Константиновское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  <a:endParaRPr lang="ru-RU" alt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" name="Группа 1"/>
            <p:cNvGrpSpPr/>
            <p:nvPr/>
          </p:nvGrpSpPr>
          <p:grpSpPr>
            <a:xfrm>
              <a:off x="36000" y="342000"/>
              <a:ext cx="9072563" cy="1030287"/>
              <a:chOff x="36000" y="342000"/>
              <a:chExt cx="9072563" cy="1030287"/>
            </a:xfrm>
          </p:grpSpPr>
          <p:sp>
            <p:nvSpPr>
              <p:cNvPr id="21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3" cstate="print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4" name="Rectangle 32"/>
              <p:cNvSpPr>
                <a:spLocks noChangeArrowheads="1"/>
              </p:cNvSpPr>
              <p:nvPr/>
            </p:nvSpPr>
            <p:spPr bwMode="auto">
              <a:xfrm>
                <a:off x="1787955" y="423536"/>
                <a:ext cx="5571269" cy="800219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sz="2300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Приоритетные расходы </a:t>
                </a:r>
                <a:r>
                  <a:rPr lang="ru-RU" sz="2300" b="1" i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поселения</a:t>
                </a:r>
                <a:endParaRPr lang="en-US" sz="23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  <a:p>
                <a:pPr algn="ctr">
                  <a:defRPr/>
                </a:pPr>
                <a:r>
                  <a:rPr lang="ru-RU" sz="2300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Расходы на дорожное хозяйство</a:t>
                </a:r>
              </a:p>
            </p:txBody>
          </p:sp>
        </p:grpSp>
      </p:grpSp>
      <p:sp>
        <p:nvSpPr>
          <p:cNvPr id="14" name="Прямоугольник 13"/>
          <p:cNvSpPr/>
          <p:nvPr/>
        </p:nvSpPr>
        <p:spPr>
          <a:xfrm>
            <a:off x="8070823" y="1538790"/>
            <a:ext cx="9566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i="1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775884"/>
              </p:ext>
            </p:extLst>
          </p:nvPr>
        </p:nvGraphicFramePr>
        <p:xfrm>
          <a:off x="206515" y="1831291"/>
          <a:ext cx="8640959" cy="10479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87544"/>
                <a:gridCol w="817805"/>
                <a:gridCol w="817805"/>
                <a:gridCol w="817805"/>
              </a:tblGrid>
              <a:tr h="134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расходов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7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Дорожное хозяйство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495,150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536,034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540,323</a:t>
                      </a: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7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Содержание и ремонт дорог внутри поселения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205,150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278,220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266,314</a:t>
                      </a: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7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Мероприятия</a:t>
                      </a:r>
                      <a:r>
                        <a:rPr lang="ru-RU" sz="1100" b="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по организации дорожного освещения вдоль  автомобильных дорог внутри поселения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290,000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257,814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274,009</a:t>
                      </a: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5" t="8831" b="27273"/>
          <a:stretch/>
        </p:blipFill>
        <p:spPr>
          <a:xfrm>
            <a:off x="1196625" y="2843935"/>
            <a:ext cx="6705745" cy="3823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59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object 2"/>
          <p:cNvSpPr>
            <a:spLocks noChangeArrowheads="1"/>
          </p:cNvSpPr>
          <p:nvPr/>
        </p:nvSpPr>
        <p:spPr bwMode="auto">
          <a:xfrm>
            <a:off x="19664" y="22677"/>
            <a:ext cx="9136063" cy="685006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ru-RU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4430" y="5364215"/>
            <a:ext cx="3555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Rectangle 32"/>
          <p:cNvSpPr>
            <a:spLocks noChangeArrowheads="1"/>
          </p:cNvSpPr>
          <p:nvPr/>
        </p:nvSpPr>
        <p:spPr bwMode="auto">
          <a:xfrm>
            <a:off x="284410" y="1133745"/>
            <a:ext cx="8563065" cy="53707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indent="361950" algn="just">
              <a:defRPr/>
            </a:pPr>
            <a:r>
              <a:rPr lang="ru-RU" sz="1900" dirty="0" smtClean="0">
                <a:solidFill>
                  <a:srgbClr val="000000"/>
                </a:solidFill>
              </a:rPr>
              <a:t>Брошюра подготовлена финансовым управлением администрации Николаевского муниципального района на основании: </a:t>
            </a:r>
          </a:p>
          <a:p>
            <a:pPr marL="542925" indent="-542925" algn="just"/>
            <a:r>
              <a:rPr lang="ru-RU" sz="2000" dirty="0" smtClean="0"/>
              <a:t>     </a:t>
            </a:r>
            <a:r>
              <a:rPr lang="ru-RU" sz="1900" dirty="0" smtClean="0"/>
              <a:t>- Послания Президента Российской Федерации Федеральному   Собранию Российской Федерации от 01 декабря 2016 года</a:t>
            </a:r>
            <a:r>
              <a:rPr lang="ru-RU" sz="1900" dirty="0" smtClean="0">
                <a:solidFill>
                  <a:srgbClr val="000000"/>
                </a:solidFill>
              </a:rPr>
              <a:t>;</a:t>
            </a:r>
          </a:p>
          <a:p>
            <a:pPr marL="542925" indent="-180975" algn="just">
              <a:buFontTx/>
              <a:buChar char="-"/>
              <a:defRPr/>
            </a:pPr>
            <a:r>
              <a:rPr lang="ru-RU" sz="1900" dirty="0" smtClean="0">
                <a:solidFill>
                  <a:srgbClr val="000000"/>
                </a:solidFill>
              </a:rPr>
              <a:t>Решения </a:t>
            </a:r>
            <a:r>
              <a:rPr lang="ru-RU" sz="1900" dirty="0">
                <a:solidFill>
                  <a:srgbClr val="000000"/>
                </a:solidFill>
              </a:rPr>
              <a:t>Совета депутатов </a:t>
            </a:r>
            <a:r>
              <a:rPr lang="ru-RU" sz="1900" dirty="0" smtClean="0">
                <a:solidFill>
                  <a:srgbClr val="000000"/>
                </a:solidFill>
              </a:rPr>
              <a:t>Константиновского сельского </a:t>
            </a:r>
            <a:r>
              <a:rPr lang="ru-RU" sz="1900" dirty="0">
                <a:solidFill>
                  <a:srgbClr val="000000"/>
                </a:solidFill>
              </a:rPr>
              <a:t>поселения Николаевского района от </a:t>
            </a:r>
            <a:r>
              <a:rPr lang="ru-RU" sz="1900" dirty="0" smtClean="0"/>
              <a:t>22.12.2017 </a:t>
            </a:r>
            <a:r>
              <a:rPr lang="ru-RU" sz="1900" dirty="0"/>
              <a:t>№ </a:t>
            </a:r>
            <a:r>
              <a:rPr lang="ru-RU" sz="1900" dirty="0" smtClean="0"/>
              <a:t>66-220 </a:t>
            </a:r>
            <a:r>
              <a:rPr lang="ru-RU" sz="1900" dirty="0"/>
              <a:t>«О бюджете </a:t>
            </a:r>
            <a:r>
              <a:rPr lang="ru-RU" sz="1900" dirty="0" smtClean="0"/>
              <a:t>Константиновского </a:t>
            </a:r>
            <a:r>
              <a:rPr lang="ru-RU" sz="1900" dirty="0"/>
              <a:t>сельского поселения на </a:t>
            </a:r>
            <a:r>
              <a:rPr lang="ru-RU" sz="1900" dirty="0" smtClean="0"/>
              <a:t>2018 </a:t>
            </a:r>
            <a:r>
              <a:rPr lang="ru-RU" sz="1900" dirty="0"/>
              <a:t>год и плановый период </a:t>
            </a:r>
            <a:r>
              <a:rPr lang="ru-RU" sz="1900" dirty="0" smtClean="0"/>
              <a:t>2019 </a:t>
            </a:r>
            <a:r>
              <a:rPr lang="ru-RU" sz="1900" dirty="0"/>
              <a:t>и </a:t>
            </a:r>
            <a:r>
              <a:rPr lang="ru-RU" sz="1900" dirty="0" smtClean="0"/>
              <a:t>2020 </a:t>
            </a:r>
            <a:r>
              <a:rPr lang="ru-RU" sz="1900" dirty="0"/>
              <a:t>годов</a:t>
            </a:r>
            <a:r>
              <a:rPr lang="ru-RU" sz="1900" dirty="0" smtClean="0"/>
              <a:t>»</a:t>
            </a:r>
            <a:r>
              <a:rPr lang="ru-RU" sz="1900" dirty="0" smtClean="0">
                <a:solidFill>
                  <a:srgbClr val="000000"/>
                </a:solidFill>
              </a:rPr>
              <a:t>.</a:t>
            </a:r>
          </a:p>
          <a:p>
            <a:pPr indent="361950" algn="just">
              <a:defRPr/>
            </a:pPr>
            <a:r>
              <a:rPr lang="ru-RU" sz="1900" dirty="0" smtClean="0">
                <a:solidFill>
                  <a:srgbClr val="000000"/>
                </a:solidFill>
              </a:rPr>
              <a:t>Мы  </a:t>
            </a:r>
            <a:r>
              <a:rPr lang="ru-RU" sz="1900" dirty="0">
                <a:solidFill>
                  <a:srgbClr val="000000"/>
                </a:solidFill>
              </a:rPr>
              <a:t>намерены  совершенствовать  работу  по  открытости  бюджета,  чтобы  повысить эффективность распределения средств с учетом приоритетных потребностей населения и </a:t>
            </a:r>
            <a:r>
              <a:rPr lang="ru-RU" sz="1900" dirty="0" smtClean="0">
                <a:solidFill>
                  <a:srgbClr val="000000"/>
                </a:solidFill>
              </a:rPr>
              <a:t>создания условий </a:t>
            </a:r>
            <a:r>
              <a:rPr lang="ru-RU" sz="1900" dirty="0">
                <a:solidFill>
                  <a:srgbClr val="000000"/>
                </a:solidFill>
              </a:rPr>
              <a:t>для активного участия жителей </a:t>
            </a:r>
            <a:r>
              <a:rPr lang="ru-RU" sz="1900" dirty="0" smtClean="0">
                <a:solidFill>
                  <a:srgbClr val="000000"/>
                </a:solidFill>
              </a:rPr>
              <a:t>поселения в бюджетном процессе.</a:t>
            </a:r>
          </a:p>
          <a:p>
            <a:pPr indent="361950" algn="just">
              <a:defRPr/>
            </a:pPr>
            <a:r>
              <a:rPr lang="ru-RU" sz="1900" dirty="0" smtClean="0">
                <a:solidFill>
                  <a:srgbClr val="000000"/>
                </a:solidFill>
              </a:rPr>
              <a:t>Ждем ваших пожеланий и предложений. Уверены</a:t>
            </a:r>
            <a:r>
              <a:rPr lang="ru-RU" sz="1900" dirty="0">
                <a:solidFill>
                  <a:srgbClr val="000000"/>
                </a:solidFill>
              </a:rPr>
              <a:t>,  что  Ваши  предложения заслуживают самого пристального внимания. </a:t>
            </a:r>
            <a:r>
              <a:rPr lang="ru-RU" sz="1900" dirty="0" smtClean="0">
                <a:solidFill>
                  <a:srgbClr val="000000"/>
                </a:solidFill>
              </a:rPr>
              <a:t>Надеемся на долгосрочное сотрудничество.</a:t>
            </a:r>
          </a:p>
          <a:p>
            <a:pPr algn="just">
              <a:defRPr/>
            </a:pPr>
            <a:endParaRPr lang="ru-RU" sz="1900" dirty="0" smtClean="0">
              <a:solidFill>
                <a:prstClr val="black"/>
              </a:solidFill>
            </a:endParaRPr>
          </a:p>
          <a:p>
            <a:pPr algn="r">
              <a:defRPr/>
            </a:pPr>
            <a:r>
              <a:rPr lang="ru-RU" sz="1900" b="1" i="1" dirty="0" smtClean="0">
                <a:solidFill>
                  <a:prstClr val="black"/>
                </a:solidFill>
              </a:rPr>
              <a:t>Л.Н. Негода</a:t>
            </a:r>
          </a:p>
          <a:p>
            <a:pPr algn="r">
              <a:defRPr/>
            </a:pPr>
            <a:r>
              <a:rPr lang="ru-RU" sz="1900" b="1" i="1" dirty="0" smtClean="0">
                <a:solidFill>
                  <a:prstClr val="black"/>
                </a:solidFill>
              </a:rPr>
              <a:t>глава Константиновского </a:t>
            </a:r>
            <a:r>
              <a:rPr lang="ru-RU" sz="1900" b="1" i="1" dirty="0">
                <a:solidFill>
                  <a:prstClr val="black"/>
                </a:solidFill>
              </a:rPr>
              <a:t>сельского </a:t>
            </a:r>
            <a:r>
              <a:rPr lang="ru-RU" sz="1900" b="1" i="1" dirty="0" smtClean="0">
                <a:solidFill>
                  <a:prstClr val="black"/>
                </a:solidFill>
              </a:rPr>
              <a:t>поселения</a:t>
            </a:r>
            <a:endParaRPr lang="ru-RU" sz="1900" b="1" i="1" dirty="0">
              <a:solidFill>
                <a:srgbClr val="000000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6495" y="0"/>
            <a:ext cx="9082068" cy="856800"/>
            <a:chOff x="26495" y="0"/>
            <a:chExt cx="9082068" cy="856800"/>
          </a:xfrm>
        </p:grpSpPr>
        <p:sp>
          <p:nvSpPr>
            <p:cNvPr id="23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Константиновское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  <a:endParaRPr lang="ru-RU" alt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36000" y="334800"/>
              <a:ext cx="9072563" cy="522000"/>
              <a:chOff x="36000" y="334800"/>
              <a:chExt cx="9072563" cy="522000"/>
            </a:xfrm>
          </p:grpSpPr>
          <p:sp>
            <p:nvSpPr>
              <p:cNvPr id="14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514800"/>
              </a:xfrm>
              <a:prstGeom prst="rect">
                <a:avLst/>
              </a:prstGeom>
              <a:blipFill dpi="0" rotWithShape="1">
                <a:blip r:embed="rId3" cstate="print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6" name="Rectangle 32"/>
              <p:cNvSpPr>
                <a:spLocks noChangeArrowheads="1"/>
              </p:cNvSpPr>
              <p:nvPr/>
            </p:nvSpPr>
            <p:spPr bwMode="auto">
              <a:xfrm>
                <a:off x="2677540" y="334800"/>
                <a:ext cx="3779881" cy="4462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sz="2300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Заключительная часть</a:t>
                </a:r>
                <a:endParaRPr lang="ru-RU" sz="23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1374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230400" y="1597416"/>
            <a:ext cx="2811430" cy="5401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77724" tIns="38862" rIns="77724" bIns="38862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 i="1" dirty="0"/>
              <a:t>Население </a:t>
            </a:r>
            <a:r>
              <a:rPr lang="ru-RU" altLang="ru-RU" sz="1500" b="1" i="1" dirty="0" smtClean="0"/>
              <a:t>(на 01.01.2017 г.)</a:t>
            </a:r>
          </a:p>
          <a:p>
            <a:pPr marL="361950" indent="-180975" eaLnBrk="1" hangingPunct="1">
              <a:buFont typeface="Arial" panose="020B0604020202020204" pitchFamily="34" charset="0"/>
              <a:buChar char="-"/>
            </a:pPr>
            <a:r>
              <a:rPr lang="ru-RU" altLang="ru-RU" sz="1500" b="1" i="1" smtClean="0">
                <a:solidFill>
                  <a:srgbClr val="FF0066"/>
                </a:solidFill>
              </a:rPr>
              <a:t>487 человек</a:t>
            </a:r>
            <a:endParaRPr lang="ru-RU" altLang="ru-RU" sz="1500" b="1" i="1" dirty="0">
              <a:solidFill>
                <a:srgbClr val="FF0066"/>
              </a:solidFill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231823" y="2528900"/>
            <a:ext cx="3311525" cy="77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724" tIns="38862" rIns="77724" bIns="38862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500" b="1" i="1" dirty="0" smtClean="0"/>
              <a:t>2 </a:t>
            </a:r>
            <a:r>
              <a:rPr lang="ru-RU" altLang="ru-RU" sz="1500" b="1" i="1" dirty="0"/>
              <a:t>сельских населённых </a:t>
            </a:r>
            <a:r>
              <a:rPr lang="ru-RU" altLang="ru-RU" sz="1500" b="1" i="1" dirty="0" smtClean="0"/>
              <a:t>пункта:</a:t>
            </a:r>
          </a:p>
          <a:p>
            <a:pPr marL="361950" indent="-180975" eaLnBrk="1" hangingPunct="1">
              <a:buFont typeface="Arial" panose="020B0604020202020204" pitchFamily="34" charset="0"/>
              <a:buChar char="-"/>
            </a:pPr>
            <a:r>
              <a:rPr lang="ru-RU" altLang="ru-RU" sz="1500" b="1" i="1" dirty="0" smtClean="0">
                <a:solidFill>
                  <a:srgbClr val="FF0066"/>
                </a:solidFill>
              </a:rPr>
              <a:t>село Константиновка</a:t>
            </a:r>
          </a:p>
          <a:p>
            <a:pPr marL="361950" indent="-180975" eaLnBrk="1" hangingPunct="1">
              <a:buFont typeface="Arial" panose="020B0604020202020204" pitchFamily="34" charset="0"/>
              <a:buChar char="-"/>
            </a:pPr>
            <a:r>
              <a:rPr lang="ru-RU" altLang="ru-RU" sz="1500" b="1" i="1" dirty="0" smtClean="0">
                <a:solidFill>
                  <a:srgbClr val="FF0066"/>
                </a:solidFill>
              </a:rPr>
              <a:t>село Подгорное</a:t>
            </a:r>
            <a:endParaRPr lang="ru-RU" altLang="ru-RU" sz="1500" b="1" i="1" dirty="0">
              <a:solidFill>
                <a:srgbClr val="FF00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26495" y="0"/>
            <a:ext cx="9082068" cy="856800"/>
            <a:chOff x="26495" y="0"/>
            <a:chExt cx="9082068" cy="856800"/>
          </a:xfrm>
        </p:grpSpPr>
        <p:sp>
          <p:nvSpPr>
            <p:cNvPr id="16" name="object 3"/>
            <p:cNvSpPr>
              <a:spLocks noChangeArrowheads="1"/>
            </p:cNvSpPr>
            <p:nvPr/>
          </p:nvSpPr>
          <p:spPr bwMode="auto">
            <a:xfrm>
              <a:off x="36000" y="342000"/>
              <a:ext cx="9072563" cy="514800"/>
            </a:xfrm>
            <a:prstGeom prst="rect">
              <a:avLst/>
            </a:prstGeom>
            <a:blipFill dpi="0" rotWithShape="1">
              <a:blip r:embed="rId2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Константиновское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  <a:endParaRPr lang="ru-RU" alt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Rectangle 32"/>
            <p:cNvSpPr>
              <a:spLocks noChangeArrowheads="1"/>
            </p:cNvSpPr>
            <p:nvPr/>
          </p:nvSpPr>
          <p:spPr bwMode="auto">
            <a:xfrm>
              <a:off x="1484386" y="334800"/>
              <a:ext cx="6166175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Константиновское</a:t>
              </a:r>
              <a:r>
                <a:rPr lang="ru-RU" altLang="ru-RU" sz="23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altLang="ru-RU" sz="23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сельское поселение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000" y="1083600"/>
            <a:ext cx="3763071" cy="5407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0" y="3517200"/>
            <a:ext cx="7705842" cy="294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23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2"/>
          <p:cNvSpPr>
            <a:spLocks noChangeArrowheads="1"/>
          </p:cNvSpPr>
          <p:nvPr/>
        </p:nvSpPr>
        <p:spPr bwMode="auto">
          <a:xfrm>
            <a:off x="14288" y="22225"/>
            <a:ext cx="9129712" cy="683577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172" name="object 20"/>
          <p:cNvSpPr txBox="1">
            <a:spLocks noChangeArrowheads="1"/>
          </p:cNvSpPr>
          <p:nvPr/>
        </p:nvSpPr>
        <p:spPr bwMode="auto">
          <a:xfrm>
            <a:off x="4121949" y="1656767"/>
            <a:ext cx="4842597" cy="210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2700" indent="3175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9000"/>
              </a:lnSpc>
              <a:spcBef>
                <a:spcPct val="0"/>
              </a:spcBef>
            </a:pPr>
            <a:r>
              <a:rPr lang="ru-RU" altLang="ru-RU" sz="2300" b="1" i="1" dirty="0" smtClean="0">
                <a:latin typeface="Arial" charset="0"/>
              </a:rPr>
              <a:t>Администрация</a:t>
            </a:r>
          </a:p>
          <a:p>
            <a:pPr algn="ctr" eaLnBrk="1" hangingPunct="1">
              <a:lnSpc>
                <a:spcPct val="99000"/>
              </a:lnSpc>
              <a:spcBef>
                <a:spcPct val="0"/>
              </a:spcBef>
            </a:pPr>
            <a:r>
              <a:rPr lang="ru-RU" altLang="ru-RU" sz="2300" b="1" i="1" dirty="0" smtClean="0">
                <a:latin typeface="Arial" charset="0"/>
              </a:rPr>
              <a:t>сельского поселения </a:t>
            </a:r>
            <a:r>
              <a:rPr lang="ru-RU" altLang="ru-RU" sz="2300" b="1" i="1" dirty="0">
                <a:latin typeface="Arial" charset="0"/>
              </a:rPr>
              <a:t>–</a:t>
            </a:r>
            <a:r>
              <a:rPr lang="ru-RU" altLang="ru-RU" sz="2300" b="1" dirty="0">
                <a:latin typeface="Arial" charset="0"/>
              </a:rPr>
              <a:t> </a:t>
            </a:r>
            <a:r>
              <a:rPr lang="ru-RU" altLang="ru-RU" sz="2300" dirty="0" smtClean="0">
                <a:latin typeface="+mn-lt"/>
              </a:rPr>
              <a:t>орган исполнительной власти, осуществляющий </a:t>
            </a:r>
            <a:r>
              <a:rPr lang="ru-RU" sz="2300" dirty="0" smtClean="0">
                <a:latin typeface="+mn-lt"/>
              </a:rPr>
              <a:t>исполнительно-распорядительные </a:t>
            </a:r>
            <a:r>
              <a:rPr lang="ru-RU" sz="2300" dirty="0">
                <a:latin typeface="+mn-lt"/>
              </a:rPr>
              <a:t>функции на территории сельского поселения</a:t>
            </a:r>
            <a:endParaRPr lang="ru-RU" altLang="ru-RU" sz="2300" dirty="0">
              <a:latin typeface="+mn-lt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715330"/>
              </p:ext>
            </p:extLst>
          </p:nvPr>
        </p:nvGraphicFramePr>
        <p:xfrm>
          <a:off x="350838" y="4138254"/>
          <a:ext cx="8429626" cy="23510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9074"/>
                <a:gridCol w="927103"/>
                <a:gridCol w="4073449"/>
              </a:tblGrid>
              <a:tr h="396432">
                <a:tc gridSpan="3">
                  <a:txBody>
                    <a:bodyPr/>
                    <a:lstStyle/>
                    <a:p>
                      <a:pPr marL="264922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+mn-lt"/>
                          <a:cs typeface="Arial"/>
                        </a:rPr>
                        <a:t>Кон</a:t>
                      </a:r>
                      <a:r>
                        <a:rPr sz="1800" b="1" spc="-35" dirty="0">
                          <a:latin typeface="+mn-lt"/>
                          <a:cs typeface="Arial"/>
                        </a:rPr>
                        <a:t>т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а</a:t>
                      </a:r>
                      <a:r>
                        <a:rPr sz="1800" b="1" spc="5" dirty="0">
                          <a:latin typeface="+mn-lt"/>
                          <a:cs typeface="Arial"/>
                        </a:rPr>
                        <a:t>к</a:t>
                      </a:r>
                      <a:r>
                        <a:rPr sz="1800" b="1" spc="-35" dirty="0">
                          <a:latin typeface="+mn-lt"/>
                          <a:cs typeface="Arial"/>
                        </a:rPr>
                        <a:t>т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ная</a:t>
                      </a:r>
                      <a:r>
                        <a:rPr sz="1800" b="1" spc="2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ин</a:t>
                      </a:r>
                      <a:r>
                        <a:rPr sz="1800" b="1" spc="-60" dirty="0">
                          <a:latin typeface="+mn-lt"/>
                          <a:cs typeface="Arial"/>
                        </a:rPr>
                        <a:t>ф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-25" dirty="0">
                          <a:latin typeface="+mn-lt"/>
                          <a:cs typeface="Arial"/>
                        </a:rPr>
                        <a:t>р</a:t>
                      </a:r>
                      <a:r>
                        <a:rPr sz="1800" b="1" spc="-20" dirty="0">
                          <a:latin typeface="+mn-lt"/>
                          <a:cs typeface="Arial"/>
                        </a:rPr>
                        <a:t>м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ац</a:t>
                      </a:r>
                      <a:r>
                        <a:rPr sz="1800" b="1" spc="5" dirty="0">
                          <a:latin typeface="+mn-lt"/>
                          <a:cs typeface="Arial"/>
                        </a:rPr>
                        <a:t>и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я</a:t>
                      </a:r>
                      <a:endParaRPr sz="18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2901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Глава сельского поселения</a:t>
                      </a:r>
                      <a:endParaRPr sz="18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</a:pPr>
                      <a:r>
                        <a:rPr lang="ru-RU" sz="1800" b="1" i="1" dirty="0" smtClean="0">
                          <a:latin typeface="+mn-lt"/>
                          <a:cs typeface="Arial"/>
                        </a:rPr>
                        <a:t>Негода Любовь Николаевна</a:t>
                      </a:r>
                      <a:endParaRPr sz="1800" i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6672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b="1" spc="-50" dirty="0">
                          <a:latin typeface="+mn-lt"/>
                          <a:cs typeface="Arial"/>
                        </a:rPr>
                        <a:t>А</a:t>
                      </a:r>
                      <a:r>
                        <a:rPr sz="1800" b="1" spc="-5" dirty="0">
                          <a:latin typeface="+mn-lt"/>
                          <a:cs typeface="Arial"/>
                        </a:rPr>
                        <a:t>д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р</a:t>
                      </a:r>
                      <a:r>
                        <a:rPr sz="1800" b="1" spc="-30" dirty="0">
                          <a:latin typeface="+mn-lt"/>
                          <a:cs typeface="Arial"/>
                        </a:rPr>
                        <a:t>е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с</a:t>
                      </a:r>
                      <a:endParaRPr sz="18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marL="78105" algn="l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latin typeface="+mn-lt"/>
                          <a:cs typeface="Arial"/>
                        </a:rPr>
                        <a:t>682442</a:t>
                      </a:r>
                      <a:endParaRPr lang="ru-RU" sz="1800" b="1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8105" algn="l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sz="1800" b="1" i="1" u="sng" baseline="300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 cap="flat" cmpd="sng" algn="ctr">
                      <a:solidFill>
                        <a:srgbClr val="EEF3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marL="78105" algn="l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с. Константиновка,</a:t>
                      </a:r>
                    </a:p>
                    <a:p>
                      <a:pPr marL="78105" algn="l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ул. Строительная, д. 1</a:t>
                      </a:r>
                      <a:r>
                        <a:rPr lang="ru-RU" sz="1800" b="1" i="1" u="sng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  <a:endParaRPr sz="1800" b="1" i="1" u="sng" baseline="300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EF3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3EA"/>
                    </a:solidFill>
                  </a:tcPr>
                </a:tc>
              </a:tr>
              <a:tr h="332902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b="1" spc="-90" dirty="0">
                          <a:latin typeface="+mn-lt"/>
                          <a:cs typeface="Arial"/>
                        </a:rPr>
                        <a:t>Т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е</a:t>
                      </a:r>
                      <a:r>
                        <a:rPr sz="1800" b="1" spc="-30" dirty="0">
                          <a:latin typeface="+mn-lt"/>
                          <a:cs typeface="Arial"/>
                        </a:rPr>
                        <a:t>л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е</a:t>
                      </a:r>
                      <a:r>
                        <a:rPr sz="1800" b="1" spc="-30" dirty="0">
                          <a:latin typeface="+mn-lt"/>
                          <a:cs typeface="Arial"/>
                        </a:rPr>
                        <a:t>ф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-10" dirty="0">
                          <a:latin typeface="+mn-lt"/>
                          <a:cs typeface="Arial"/>
                        </a:rPr>
                        <a:t>н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,</a:t>
                      </a:r>
                      <a:r>
                        <a:rPr sz="1800" b="1" spc="4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фа</a:t>
                      </a:r>
                      <a:r>
                        <a:rPr sz="1800" b="1" spc="-25" dirty="0">
                          <a:latin typeface="+mn-lt"/>
                          <a:cs typeface="Arial"/>
                        </a:rPr>
                        <a:t>к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с</a:t>
                      </a:r>
                      <a:endParaRPr sz="18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</a:pPr>
                      <a:r>
                        <a:rPr lang="ru-RU" sz="1800" b="1" i="1" dirty="0" smtClean="0">
                          <a:latin typeface="+mn-lt"/>
                          <a:cs typeface="Arial"/>
                        </a:rPr>
                        <a:t>8(42135)35-4-87</a:t>
                      </a:r>
                      <a:endParaRPr sz="1800" i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530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b="1" spc="-50" dirty="0">
                          <a:latin typeface="+mn-lt"/>
                          <a:cs typeface="Arial"/>
                        </a:rPr>
                        <a:t>А</a:t>
                      </a:r>
                      <a:r>
                        <a:rPr sz="1800" b="1" spc="-5" dirty="0">
                          <a:latin typeface="+mn-lt"/>
                          <a:cs typeface="Arial"/>
                        </a:rPr>
                        <a:t>д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р</a:t>
                      </a:r>
                      <a:r>
                        <a:rPr sz="1800" b="1" spc="-30" dirty="0">
                          <a:latin typeface="+mn-lt"/>
                          <a:cs typeface="Arial"/>
                        </a:rPr>
                        <a:t>е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с</a:t>
                      </a:r>
                      <a:r>
                        <a:rPr sz="1800" b="1" spc="5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-45" dirty="0">
                          <a:latin typeface="+mn-lt"/>
                          <a:cs typeface="Arial"/>
                        </a:rPr>
                        <a:t>э</a:t>
                      </a:r>
                      <a:r>
                        <a:rPr sz="1800" b="1" spc="-30" dirty="0">
                          <a:latin typeface="+mn-lt"/>
                          <a:cs typeface="Arial"/>
                        </a:rPr>
                        <a:t>л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ек</a:t>
                      </a:r>
                      <a:r>
                        <a:rPr sz="1800" b="1" spc="-15" dirty="0">
                          <a:latin typeface="+mn-lt"/>
                          <a:cs typeface="Arial"/>
                        </a:rPr>
                        <a:t>т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р</a:t>
                      </a:r>
                      <a:r>
                        <a:rPr sz="1800" b="1" spc="-10" dirty="0"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н</a:t>
                      </a:r>
                      <a:r>
                        <a:rPr sz="1800" b="1" spc="-10" dirty="0">
                          <a:latin typeface="+mn-lt"/>
                          <a:cs typeface="Arial"/>
                        </a:rPr>
                        <a:t>н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ой</a:t>
                      </a:r>
                      <a:r>
                        <a:rPr sz="1800" b="1" spc="5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п</a:t>
                      </a:r>
                      <a:r>
                        <a:rPr sz="1800" b="1" spc="-45" dirty="0"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ч</a:t>
                      </a:r>
                      <a:r>
                        <a:rPr sz="1800" b="1" spc="-20" dirty="0">
                          <a:latin typeface="+mn-lt"/>
                          <a:cs typeface="Arial"/>
                        </a:rPr>
                        <a:t>т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ы</a:t>
                      </a:r>
                      <a:endParaRPr sz="18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lang="en-US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konst@nikoladm.ru</a:t>
                      </a:r>
                      <a:endParaRPr sz="1800" b="1" i="1" u="none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687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800" b="1" spc="-35" dirty="0" smtClean="0">
                          <a:latin typeface="+mn-lt"/>
                          <a:cs typeface="Arial"/>
                        </a:rPr>
                        <a:t>Р</a:t>
                      </a:r>
                      <a:r>
                        <a:rPr lang="ru-RU" sz="1800" b="1" spc="-25" dirty="0" smtClean="0">
                          <a:latin typeface="+mn-lt"/>
                          <a:cs typeface="Arial"/>
                        </a:rPr>
                        <a:t>е</a:t>
                      </a: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жим</a:t>
                      </a:r>
                      <a:r>
                        <a:rPr lang="ru-RU" sz="1800" b="1" spc="10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ра</a:t>
                      </a:r>
                      <a:r>
                        <a:rPr lang="ru-RU" sz="1800" b="1" spc="-5" dirty="0" smtClean="0">
                          <a:latin typeface="+mn-lt"/>
                          <a:cs typeface="Arial"/>
                        </a:rPr>
                        <a:t>б</a:t>
                      </a:r>
                      <a:r>
                        <a:rPr lang="ru-RU" sz="1800" b="1" spc="-40" dirty="0" smtClean="0">
                          <a:latin typeface="+mn-lt"/>
                          <a:cs typeface="Arial"/>
                        </a:rPr>
                        <a:t>о</a:t>
                      </a:r>
                      <a:r>
                        <a:rPr lang="ru-RU" sz="1800" b="1" spc="-15" dirty="0" smtClean="0">
                          <a:latin typeface="+mn-lt"/>
                          <a:cs typeface="Arial"/>
                        </a:rPr>
                        <a:t>т</a:t>
                      </a: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ы</a:t>
                      </a:r>
                      <a:endParaRPr sz="18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lang="ru-RU" sz="1800" b="1" i="1" spc="-5" smtClean="0">
                          <a:latin typeface="+mn-lt"/>
                          <a:cs typeface="Arial"/>
                        </a:rPr>
                        <a:t>с </a:t>
                      </a:r>
                      <a:r>
                        <a:rPr lang="ru-RU" sz="1800" b="1" i="1" smtClean="0">
                          <a:latin typeface="+mn-lt"/>
                          <a:cs typeface="Arial"/>
                        </a:rPr>
                        <a:t>9:00</a:t>
                      </a:r>
                      <a:r>
                        <a:rPr lang="ru-RU" sz="1800" b="1" i="1" spc="1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800" b="1" i="1" spc="-5" smtClean="0">
                          <a:latin typeface="+mn-lt"/>
                          <a:cs typeface="Arial"/>
                        </a:rPr>
                        <a:t>д</a:t>
                      </a:r>
                      <a:r>
                        <a:rPr lang="ru-RU" sz="1800" b="1" i="1" smtClean="0">
                          <a:latin typeface="+mn-lt"/>
                          <a:cs typeface="Arial"/>
                        </a:rPr>
                        <a:t>о</a:t>
                      </a:r>
                      <a:r>
                        <a:rPr lang="ru-RU" sz="1800" b="1" i="1" spc="15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800" b="1" i="1" smtClean="0">
                          <a:latin typeface="+mn-lt"/>
                          <a:cs typeface="Arial"/>
                        </a:rPr>
                        <a:t>1</a:t>
                      </a:r>
                      <a:r>
                        <a:rPr lang="ru-RU" sz="1800" b="1" i="1" spc="5" smtClean="0">
                          <a:latin typeface="+mn-lt"/>
                          <a:cs typeface="Arial"/>
                        </a:rPr>
                        <a:t>3:00</a:t>
                      </a:r>
                      <a:r>
                        <a:rPr lang="ru-RU" sz="1800" b="1" i="1" smtClean="0">
                          <a:latin typeface="+mn-lt"/>
                          <a:cs typeface="Arial"/>
                        </a:rPr>
                        <a:t>,</a:t>
                      </a:r>
                      <a:r>
                        <a:rPr lang="ru-RU" sz="1800" b="1" i="1" spc="1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800" b="1" i="1" smtClean="0">
                          <a:latin typeface="+mn-lt"/>
                          <a:cs typeface="Arial"/>
                        </a:rPr>
                        <a:t>с</a:t>
                      </a:r>
                      <a:r>
                        <a:rPr lang="ru-RU" sz="1800" b="1" i="1" spc="1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800" b="1" i="1" smtClean="0">
                          <a:latin typeface="+mn-lt"/>
                          <a:cs typeface="Arial"/>
                        </a:rPr>
                        <a:t>14:00</a:t>
                      </a:r>
                      <a:r>
                        <a:rPr lang="ru-RU" sz="1800" b="1" i="1" spc="1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800" b="1" i="1" spc="-5" smtClean="0">
                          <a:latin typeface="+mn-lt"/>
                          <a:cs typeface="Arial"/>
                        </a:rPr>
                        <a:t>д</a:t>
                      </a:r>
                      <a:r>
                        <a:rPr lang="ru-RU" sz="1800" b="1" i="1" smtClean="0">
                          <a:latin typeface="+mn-lt"/>
                          <a:cs typeface="Arial"/>
                        </a:rPr>
                        <a:t>о</a:t>
                      </a:r>
                      <a:r>
                        <a:rPr lang="ru-RU" sz="1800" b="1" i="1" spc="5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800" b="1" i="1" smtClean="0">
                          <a:latin typeface="+mn-lt"/>
                          <a:cs typeface="Arial"/>
                        </a:rPr>
                        <a:t>1</a:t>
                      </a:r>
                      <a:r>
                        <a:rPr lang="ru-RU" sz="1800" b="1" i="1" spc="5" smtClean="0">
                          <a:latin typeface="+mn-lt"/>
                          <a:cs typeface="Arial"/>
                        </a:rPr>
                        <a:t>8:00</a:t>
                      </a:r>
                      <a:endParaRPr sz="1800" i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26495" y="0"/>
              <a:ext cx="9082068" cy="1372287"/>
              <a:chOff x="26495" y="0"/>
              <a:chExt cx="9082068" cy="1372287"/>
            </a:xfrm>
          </p:grpSpPr>
          <p:sp>
            <p:nvSpPr>
              <p:cNvPr id="13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3" cstate="print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4" name="TextBox 1"/>
              <p:cNvSpPr txBox="1">
                <a:spLocks noChangeArrowheads="1"/>
              </p:cNvSpPr>
              <p:nvPr/>
            </p:nvSpPr>
            <p:spPr bwMode="auto">
              <a:xfrm>
                <a:off x="26495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Константиновское</a:t>
                </a:r>
                <a:r>
                  <a:rPr lang="ru-RU" altLang="ru-RU" sz="16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сельское поселение Николаевского муниципального района Хабаровского края</a:t>
                </a:r>
                <a:endParaRPr lang="ru-RU" altLang="ru-RU" sz="16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200" name="Rectangle 32"/>
            <p:cNvSpPr>
              <a:spLocks noChangeArrowheads="1"/>
            </p:cNvSpPr>
            <p:nvPr/>
          </p:nvSpPr>
          <p:spPr bwMode="auto">
            <a:xfrm>
              <a:off x="678503" y="423536"/>
              <a:ext cx="7840993" cy="800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Об администрации Константиновского сельского</a:t>
              </a:r>
            </a:p>
            <a:p>
              <a:pPr algn="ctr">
                <a:defRPr/>
              </a:pPr>
              <a:r>
                <a:rPr lang="ru-RU" altLang="ru-RU" sz="23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 поселения </a:t>
              </a:r>
              <a:r>
                <a:rPr lang="ru-RU" altLang="ru-RU" sz="23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Николаевского муниципального района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00" y="1516229"/>
            <a:ext cx="3691501" cy="23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38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/>
          <p:nvPr/>
        </p:nvSpPr>
        <p:spPr>
          <a:xfrm>
            <a:off x="131376" y="4501858"/>
            <a:ext cx="8809200" cy="2077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 defTabSz="540000"/>
            <a:r>
              <a:rPr lang="ru-RU" sz="1500" dirty="0" smtClean="0"/>
              <a:t>информации о бюджете и отчете, о его исполнении в объективной, доступной и простой для понимания форме. «Бюджет для граждан» предназначен, прежде всего, для жителей поселения, не обладающих специальными знаниями в сфере бюджетного законодательства. 	Информация, размещаемая в разделе «Бюджет для граждан», в доступной форме знакомит граждан с основными целями, задачами и приоритетными направлениями бюджетной политики, с основными характеристиками бюджета и результатами его исполнения</a:t>
            </a:r>
          </a:p>
          <a:p>
            <a:pPr algn="just" defTabSz="540000"/>
            <a:endParaRPr lang="ru-RU" sz="1000" dirty="0" smtClean="0"/>
          </a:p>
          <a:p>
            <a:pPr algn="r"/>
            <a:r>
              <a:rPr lang="ru-RU" sz="1500" b="1" i="1" dirty="0" smtClean="0"/>
              <a:t>Глава Константиновского сельского поселения</a:t>
            </a:r>
          </a:p>
          <a:p>
            <a:pPr algn="r"/>
            <a:r>
              <a:rPr lang="ru-RU" sz="1500" b="1" i="1" dirty="0"/>
              <a:t>Л</a:t>
            </a:r>
            <a:r>
              <a:rPr lang="ru-RU" sz="1500" b="1" i="1" dirty="0" smtClean="0"/>
              <a:t>.Н. Негода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70400" y="1043735"/>
            <a:ext cx="5788951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380"/>
              </a:lnSpc>
            </a:pPr>
            <a:r>
              <a:rPr lang="ru-RU" sz="2000" b="1" i="1" spc="-75" dirty="0">
                <a:latin typeface="Arial"/>
                <a:cs typeface="Arial"/>
              </a:rPr>
              <a:t>У</a:t>
            </a:r>
            <a:r>
              <a:rPr lang="ru-RU" sz="2000" b="1" i="1" spc="-20" dirty="0">
                <a:latin typeface="Arial"/>
                <a:cs typeface="Arial"/>
              </a:rPr>
              <a:t>в</a:t>
            </a:r>
            <a:r>
              <a:rPr lang="ru-RU" sz="2000" b="1" i="1" dirty="0">
                <a:latin typeface="Arial"/>
                <a:cs typeface="Arial"/>
              </a:rPr>
              <a:t>а</a:t>
            </a:r>
            <a:r>
              <a:rPr lang="ru-RU" sz="2000" b="1" i="1" spc="15" dirty="0">
                <a:latin typeface="Arial"/>
                <a:cs typeface="Arial"/>
              </a:rPr>
              <a:t>ж</a:t>
            </a:r>
            <a:r>
              <a:rPr lang="ru-RU" sz="2000" b="1" i="1" dirty="0">
                <a:latin typeface="Arial"/>
                <a:cs typeface="Arial"/>
              </a:rPr>
              <a:t>а</a:t>
            </a:r>
            <a:r>
              <a:rPr lang="ru-RU" sz="2000" b="1" i="1" spc="-20" dirty="0">
                <a:latin typeface="Arial"/>
                <a:cs typeface="Arial"/>
              </a:rPr>
              <a:t>е</a:t>
            </a:r>
            <a:r>
              <a:rPr lang="ru-RU" sz="2000" b="1" i="1" spc="-10" dirty="0">
                <a:latin typeface="Arial"/>
                <a:cs typeface="Arial"/>
              </a:rPr>
              <a:t>м</a:t>
            </a:r>
            <a:r>
              <a:rPr lang="ru-RU" sz="2000" b="1" i="1" dirty="0">
                <a:latin typeface="Arial"/>
                <a:cs typeface="Arial"/>
              </a:rPr>
              <a:t>ые</a:t>
            </a:r>
            <a:r>
              <a:rPr lang="ru-RU" sz="2000" b="1" i="1" spc="-40" dirty="0">
                <a:latin typeface="Arial"/>
                <a:cs typeface="Arial"/>
              </a:rPr>
              <a:t> </a:t>
            </a:r>
            <a:r>
              <a:rPr lang="ru-RU" sz="2000" b="1" i="1" dirty="0">
                <a:latin typeface="Arial"/>
                <a:cs typeface="Arial"/>
              </a:rPr>
              <a:t>жи</a:t>
            </a:r>
            <a:r>
              <a:rPr lang="ru-RU" sz="2000" b="1" i="1" spc="-40" dirty="0">
                <a:latin typeface="Arial"/>
                <a:cs typeface="Arial"/>
              </a:rPr>
              <a:t>т</a:t>
            </a:r>
            <a:r>
              <a:rPr lang="ru-RU" sz="2000" b="1" i="1" dirty="0">
                <a:latin typeface="Arial"/>
                <a:cs typeface="Arial"/>
              </a:rPr>
              <a:t>ели</a:t>
            </a:r>
          </a:p>
          <a:p>
            <a:pPr marL="12700" algn="ctr">
              <a:lnSpc>
                <a:spcPts val="2380"/>
              </a:lnSpc>
            </a:pPr>
            <a:r>
              <a:rPr lang="ru-RU" sz="2000" b="1" i="1" dirty="0" smtClean="0">
                <a:latin typeface="Arial"/>
                <a:cs typeface="Arial"/>
              </a:rPr>
              <a:t>Константиновского сельс</a:t>
            </a:r>
            <a:r>
              <a:rPr lang="ru-RU" sz="2000" b="1" i="1" spc="-20" dirty="0" smtClean="0">
                <a:latin typeface="Arial"/>
                <a:cs typeface="Arial"/>
              </a:rPr>
              <a:t>к</a:t>
            </a:r>
            <a:r>
              <a:rPr lang="ru-RU" sz="2000" b="1" i="1" dirty="0" smtClean="0">
                <a:latin typeface="Arial"/>
                <a:cs typeface="Arial"/>
              </a:rPr>
              <a:t>ого</a:t>
            </a:r>
            <a:r>
              <a:rPr sz="2000" b="1" i="1" spc="-40" dirty="0" smtClean="0">
                <a:latin typeface="Arial"/>
                <a:cs typeface="Arial"/>
              </a:rPr>
              <a:t> </a:t>
            </a:r>
            <a:r>
              <a:rPr lang="ru-RU" sz="2000" b="1" i="1" dirty="0" smtClean="0">
                <a:latin typeface="Arial"/>
                <a:cs typeface="Arial"/>
              </a:rPr>
              <a:t>п</a:t>
            </a:r>
            <a:r>
              <a:rPr lang="ru-RU" sz="2000" b="1" i="1" spc="-25" dirty="0" smtClean="0">
                <a:latin typeface="Arial"/>
                <a:cs typeface="Arial"/>
              </a:rPr>
              <a:t>о</a:t>
            </a:r>
            <a:r>
              <a:rPr lang="ru-RU" sz="2000" b="1" i="1" dirty="0" smtClean="0">
                <a:latin typeface="Arial"/>
                <a:cs typeface="Arial"/>
              </a:rPr>
              <a:t>се</a:t>
            </a:r>
            <a:r>
              <a:rPr lang="ru-RU" sz="2000" b="1" i="1" spc="-20" dirty="0" smtClean="0">
                <a:latin typeface="Arial"/>
                <a:cs typeface="Arial"/>
              </a:rPr>
              <a:t>л</a:t>
            </a:r>
            <a:r>
              <a:rPr lang="ru-RU" sz="2000" b="1" i="1" dirty="0" smtClean="0">
                <a:latin typeface="Arial"/>
                <a:cs typeface="Arial"/>
              </a:rPr>
              <a:t>ения</a:t>
            </a:r>
            <a:r>
              <a:rPr sz="2000" b="1" i="1" spc="-40" dirty="0" smtClean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!</a:t>
            </a:r>
            <a:endParaRPr sz="2000" i="1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6715" y="1711858"/>
            <a:ext cx="6976119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 defTabSz="540000"/>
            <a:r>
              <a:rPr lang="ru-RU" sz="1500" dirty="0" smtClean="0"/>
              <a:t>В соответствии с п</a:t>
            </a:r>
            <a:r>
              <a:rPr lang="ru-RU" sz="1500" dirty="0" smtClean="0">
                <a:solidFill>
                  <a:srgbClr val="000000"/>
                </a:solidFill>
              </a:rPr>
              <a:t>осланием </a:t>
            </a:r>
            <a:r>
              <a:rPr lang="ru-RU" sz="1500" dirty="0">
                <a:solidFill>
                  <a:srgbClr val="000000"/>
                </a:solidFill>
              </a:rPr>
              <a:t>Президента Российской Федерации Федеральному Собранию Российской Федерации от 01 декабря 2016 года</a:t>
            </a:r>
            <a:r>
              <a:rPr lang="ru-RU" sz="1500" dirty="0" smtClean="0"/>
              <a:t>, в целях реализации принципа прозрачности (открытости) и обеспечения полного и достоверного информирования граждан (заинтересованных пользователей) о бюджетном процессе в муниципальных образованиях, для привлечения большего количества граждан к участию в обсуждении вопросов формирования бюджета разработана и опубликована настоящая брошюра – "Бюджет для граждан".</a:t>
            </a:r>
          </a:p>
          <a:p>
            <a:pPr indent="361950" algn="just" defTabSz="540000"/>
            <a:r>
              <a:rPr lang="ru-RU" sz="1500" b="1" dirty="0" smtClean="0"/>
              <a:t>«</a:t>
            </a:r>
            <a:r>
              <a:rPr lang="ru-RU" sz="1500" b="1" dirty="0"/>
              <a:t>Бюджет для граждан»</a:t>
            </a:r>
            <a:r>
              <a:rPr lang="ru-RU" sz="1500" dirty="0"/>
              <a:t> – это документ, представленный в виде аналитического материала. Он разрабатывается и публикуется в открытом доступе финансовым </a:t>
            </a:r>
            <a:r>
              <a:rPr lang="ru-RU" sz="1500" dirty="0" smtClean="0"/>
              <a:t>органом </a:t>
            </a:r>
            <a:r>
              <a:rPr lang="ru-RU" sz="1500" dirty="0"/>
              <a:t>соответствующего муниципального образования</a:t>
            </a:r>
            <a:r>
              <a:rPr lang="ru-RU" sz="1500" dirty="0" smtClean="0"/>
              <a:t>. </a:t>
            </a:r>
            <a:r>
              <a:rPr lang="ru-RU" sz="1400" dirty="0" smtClean="0"/>
              <a:t> </a:t>
            </a:r>
            <a:r>
              <a:rPr lang="ru-RU" sz="1500" dirty="0" smtClean="0"/>
              <a:t>Его </a:t>
            </a:r>
            <a:r>
              <a:rPr lang="ru-RU" sz="1500" dirty="0"/>
              <a:t>основная цель – предоставление </a:t>
            </a:r>
            <a:r>
              <a:rPr lang="ru-RU" sz="1500" dirty="0" smtClean="0"/>
              <a:t> гражданам  </a:t>
            </a:r>
            <a:r>
              <a:rPr lang="ru-RU" sz="1500" dirty="0"/>
              <a:t>актуальной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6495" y="0"/>
            <a:ext cx="9082068" cy="856800"/>
            <a:chOff x="26495" y="0"/>
            <a:chExt cx="9082068" cy="856800"/>
          </a:xfrm>
        </p:grpSpPr>
        <p:sp>
          <p:nvSpPr>
            <p:cNvPr id="10" name="object 3"/>
            <p:cNvSpPr>
              <a:spLocks noChangeArrowheads="1"/>
            </p:cNvSpPr>
            <p:nvPr/>
          </p:nvSpPr>
          <p:spPr bwMode="auto">
            <a:xfrm>
              <a:off x="36000" y="342000"/>
              <a:ext cx="9072563" cy="514800"/>
            </a:xfrm>
            <a:prstGeom prst="rect">
              <a:avLst/>
            </a:prstGeom>
            <a:blipFill dpi="0" rotWithShape="1">
              <a:blip r:embed="rId2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1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Константиновское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  <a:endParaRPr lang="ru-RU" alt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Rectangle 32"/>
            <p:cNvSpPr>
              <a:spLocks noChangeArrowheads="1"/>
            </p:cNvSpPr>
            <p:nvPr/>
          </p:nvSpPr>
          <p:spPr bwMode="auto">
            <a:xfrm>
              <a:off x="1357200" y="334800"/>
              <a:ext cx="6420540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Приветственное слово главы поселения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4" r="21704"/>
          <a:stretch/>
        </p:blipFill>
        <p:spPr>
          <a:xfrm>
            <a:off x="120822" y="1919770"/>
            <a:ext cx="1885893" cy="249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55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26495" y="0"/>
              <a:ext cx="9082068" cy="1372287"/>
              <a:chOff x="26495" y="0"/>
              <a:chExt cx="9082068" cy="1372287"/>
            </a:xfrm>
          </p:grpSpPr>
          <p:sp>
            <p:nvSpPr>
              <p:cNvPr id="5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2" cstate="print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6" name="TextBox 1"/>
              <p:cNvSpPr txBox="1">
                <a:spLocks noChangeArrowheads="1"/>
              </p:cNvSpPr>
              <p:nvPr/>
            </p:nvSpPr>
            <p:spPr bwMode="auto">
              <a:xfrm>
                <a:off x="26495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Константиновское</a:t>
                </a:r>
                <a:r>
                  <a:rPr lang="ru-RU" altLang="ru-RU" sz="16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сельское поселение Николаевского муниципального района Хабаровского края</a:t>
                </a:r>
                <a:endParaRPr lang="ru-RU" altLang="ru-RU" sz="16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" name="Rectangle 32"/>
            <p:cNvSpPr>
              <a:spLocks noChangeArrowheads="1"/>
            </p:cNvSpPr>
            <p:nvPr/>
          </p:nvSpPr>
          <p:spPr bwMode="auto">
            <a:xfrm>
              <a:off x="940975" y="404664"/>
              <a:ext cx="7316105" cy="800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Структура органов местного самоуправления</a:t>
              </a:r>
            </a:p>
            <a:p>
              <a:pPr algn="ctr">
                <a:defRPr/>
              </a:pPr>
              <a:r>
                <a:rPr lang="ru-RU" altLang="ru-RU" sz="23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Константиновского сельского поселения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566556" y="1538790"/>
            <a:ext cx="8010888" cy="4923453"/>
            <a:chOff x="566556" y="1538790"/>
            <a:chExt cx="8010888" cy="4923453"/>
          </a:xfrm>
        </p:grpSpPr>
        <p:sp>
          <p:nvSpPr>
            <p:cNvPr id="12" name="Овал 11"/>
            <p:cNvSpPr/>
            <p:nvPr/>
          </p:nvSpPr>
          <p:spPr>
            <a:xfrm>
              <a:off x="2106270" y="2106225"/>
              <a:ext cx="4896000" cy="3348000"/>
            </a:xfrm>
            <a:prstGeom prst="ellipse">
              <a:avLst/>
            </a:prstGeom>
            <a:noFill/>
            <a:ln w="635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566556" y="4374078"/>
              <a:ext cx="3375374" cy="2088000"/>
            </a:xfrm>
            <a:prstGeom prst="roundRect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19"/>
            <p:cNvSpPr/>
            <p:nvPr/>
          </p:nvSpPr>
          <p:spPr>
            <a:xfrm>
              <a:off x="2879941" y="1538790"/>
              <a:ext cx="3375374" cy="2088000"/>
            </a:xfrm>
            <a:prstGeom prst="roundRect">
              <a:avLst/>
            </a:prstGeom>
            <a:gradFill rotWithShape="0">
              <a:gsLst>
                <a:gs pos="0">
                  <a:srgbClr val="43D126"/>
                </a:gs>
                <a:gs pos="0">
                  <a:schemeClr val="accent5">
                    <a:hueOff val="-4966938"/>
                    <a:satOff val="19906"/>
                    <a:lumOff val="4314"/>
                    <a:alphaOff val="0"/>
                    <a:shade val="51000"/>
                    <a:satMod val="130000"/>
                  </a:schemeClr>
                </a:gs>
                <a:gs pos="80000">
                  <a:schemeClr val="accent5">
                    <a:hueOff val="-4966938"/>
                    <a:satOff val="19906"/>
                    <a:lumOff val="4314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-4966938"/>
                    <a:satOff val="19906"/>
                    <a:lumOff val="4314"/>
                    <a:alphaOff val="0"/>
                    <a:shade val="94000"/>
                    <a:satMod val="135000"/>
                  </a:schemeClr>
                </a:gs>
              </a:gsLst>
            </a:gra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20"/>
            <p:cNvSpPr/>
            <p:nvPr/>
          </p:nvSpPr>
          <p:spPr>
            <a:xfrm>
              <a:off x="5202070" y="4374243"/>
              <a:ext cx="3375374" cy="2088000"/>
            </a:xfrm>
            <a:prstGeom prst="roundRect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" name="Прямоугольник 1"/>
            <p:cNvSpPr/>
            <p:nvPr/>
          </p:nvSpPr>
          <p:spPr>
            <a:xfrm>
              <a:off x="2879941" y="1957342"/>
              <a:ext cx="3375374" cy="124649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ru-RU" sz="1500" b="1" dirty="0" smtClean="0"/>
                <a:t>Глава</a:t>
              </a:r>
            </a:p>
            <a:p>
              <a:pPr lvl="0" algn="ctr"/>
              <a:r>
                <a:rPr lang="ru-RU" sz="1500" b="1" dirty="0" smtClean="0"/>
                <a:t>Константиновского</a:t>
              </a:r>
              <a:endParaRPr lang="en-US" sz="1500" b="1" dirty="0" smtClean="0"/>
            </a:p>
            <a:p>
              <a:pPr lvl="0" algn="ctr"/>
              <a:r>
                <a:rPr lang="ru-RU" sz="1500" b="1" dirty="0" smtClean="0"/>
                <a:t>сельского </a:t>
              </a:r>
              <a:r>
                <a:rPr lang="ru-RU" sz="1500" b="1" dirty="0"/>
                <a:t>поселения</a:t>
              </a:r>
            </a:p>
            <a:p>
              <a:pPr lvl="0" algn="ctr"/>
              <a:endParaRPr lang="ru-RU" sz="1500" b="1" i="1" dirty="0" smtClean="0"/>
            </a:p>
            <a:p>
              <a:pPr lvl="0" algn="ctr"/>
              <a:r>
                <a:rPr lang="ru-RU" sz="1500" b="1" i="1" dirty="0" smtClean="0">
                  <a:solidFill>
                    <a:schemeClr val="bg1"/>
                  </a:solidFill>
                </a:rPr>
                <a:t>Негода Любовь Николаевна</a:t>
              </a:r>
              <a:endParaRPr lang="ru-RU" sz="15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5237980" y="4460338"/>
              <a:ext cx="3314280" cy="193899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ru-RU" sz="1500" b="1" dirty="0" smtClean="0"/>
                <a:t>Исполнительно-распорядительный орган муниципального образования – </a:t>
              </a:r>
            </a:p>
            <a:p>
              <a:pPr lvl="0" algn="ctr"/>
              <a:endParaRPr lang="ru-RU" sz="1500" b="1" i="1" dirty="0"/>
            </a:p>
            <a:p>
              <a:pPr lvl="0" algn="ctr"/>
              <a:r>
                <a:rPr lang="ru-RU" sz="1500" b="1" i="1" dirty="0" smtClean="0">
                  <a:solidFill>
                    <a:schemeClr val="bg1"/>
                  </a:solidFill>
                </a:rPr>
                <a:t>Администрация</a:t>
              </a:r>
            </a:p>
            <a:p>
              <a:pPr lvl="0" algn="ctr"/>
              <a:r>
                <a:rPr lang="ru-RU" sz="1500" b="1" i="1" dirty="0" smtClean="0">
                  <a:solidFill>
                    <a:schemeClr val="bg1"/>
                  </a:solidFill>
                </a:rPr>
                <a:t>Константиновского сельского поселения Николаевского муниципального района</a:t>
              </a:r>
              <a:endParaRPr lang="ru-RU" sz="15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611560" y="4586602"/>
              <a:ext cx="3276000" cy="170816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ru-RU" sz="1500" b="1" dirty="0" smtClean="0"/>
                <a:t>Представительный орган муниципального образования – </a:t>
              </a:r>
            </a:p>
            <a:p>
              <a:pPr lvl="0" algn="ctr"/>
              <a:endParaRPr lang="ru-RU" sz="1500" b="1" i="1" dirty="0"/>
            </a:p>
            <a:p>
              <a:pPr lvl="0" algn="ctr"/>
              <a:r>
                <a:rPr lang="ru-RU" sz="1500" b="1" i="1" dirty="0" smtClean="0">
                  <a:solidFill>
                    <a:schemeClr val="bg1"/>
                  </a:solidFill>
                </a:rPr>
                <a:t>Совет депутатов Константиновского сельского поселения Николаевского муниципального района</a:t>
              </a:r>
              <a:endParaRPr lang="ru-RU" sz="1500" b="1" i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472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496300" y="6480175"/>
            <a:ext cx="647700" cy="374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169252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altLang="ru-RU" sz="15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Бюджетная система</a:t>
            </a:r>
            <a:r>
              <a:rPr lang="ru-RU" alt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представляет собой совокупность отношений, возникающих между различными субъектами в процессе формирования доходов и осуществления расходов бюджетов всех уровней системы, осуществления государственных и муниципальных заимствований, регулирования государственного и муниципального долга, составления и рассмотрения проектов бюджетов системы, их утверждения и исполнения, контроля за их исполнением.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67"/>
          <p:cNvSpPr txBox="1">
            <a:spLocks noChangeArrowheads="1"/>
          </p:cNvSpPr>
          <p:nvPr/>
        </p:nvSpPr>
        <p:spPr bwMode="auto">
          <a:xfrm>
            <a:off x="720000" y="2753925"/>
            <a:ext cx="76937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Уровни бюджетной системы Российской Федерации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288000" y="3294652"/>
            <a:ext cx="8553600" cy="2879653"/>
            <a:chOff x="288000" y="2933945"/>
            <a:chExt cx="8553600" cy="2879653"/>
          </a:xfrm>
        </p:grpSpPr>
        <p:sp>
          <p:nvSpPr>
            <p:cNvPr id="49" name="Line 60"/>
            <p:cNvSpPr>
              <a:spLocks noChangeShapeType="1"/>
            </p:cNvSpPr>
            <p:nvPr/>
          </p:nvSpPr>
          <p:spPr bwMode="auto">
            <a:xfrm>
              <a:off x="4561200" y="4903200"/>
              <a:ext cx="0" cy="360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" name="Line 60"/>
            <p:cNvSpPr>
              <a:spLocks noChangeShapeType="1"/>
            </p:cNvSpPr>
            <p:nvPr/>
          </p:nvSpPr>
          <p:spPr bwMode="auto">
            <a:xfrm>
              <a:off x="4561200" y="4194085"/>
              <a:ext cx="0" cy="180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Line 59"/>
            <p:cNvSpPr>
              <a:spLocks noChangeShapeType="1"/>
            </p:cNvSpPr>
            <p:nvPr/>
          </p:nvSpPr>
          <p:spPr bwMode="auto">
            <a:xfrm>
              <a:off x="1537200" y="5083200"/>
              <a:ext cx="0" cy="198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Line 61"/>
            <p:cNvSpPr>
              <a:spLocks noChangeShapeType="1"/>
            </p:cNvSpPr>
            <p:nvPr/>
          </p:nvSpPr>
          <p:spPr bwMode="auto">
            <a:xfrm>
              <a:off x="7657200" y="5083200"/>
              <a:ext cx="0" cy="198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Line 60"/>
            <p:cNvSpPr>
              <a:spLocks noChangeShapeType="1"/>
            </p:cNvSpPr>
            <p:nvPr/>
          </p:nvSpPr>
          <p:spPr bwMode="auto">
            <a:xfrm>
              <a:off x="4561200" y="3474004"/>
              <a:ext cx="0" cy="180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3214800" y="2933945"/>
              <a:ext cx="2700000" cy="520899"/>
              <a:chOff x="2879941" y="1538790"/>
              <a:chExt cx="3375374" cy="520899"/>
            </a:xfrm>
            <a:solidFill>
              <a:srgbClr val="002060"/>
            </a:solidFill>
          </p:grpSpPr>
          <p:sp>
            <p:nvSpPr>
              <p:cNvPr id="32" name="Скругленный прямоугольник 31"/>
              <p:cNvSpPr/>
              <p:nvPr/>
            </p:nvSpPr>
            <p:spPr>
              <a:xfrm>
                <a:off x="2879941" y="1538790"/>
                <a:ext cx="3375374" cy="520899"/>
              </a:xfrm>
              <a:prstGeom prst="roundRect">
                <a:avLst/>
              </a:prstGeom>
              <a:grpFill/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5">
                  <a:hueOff val="-4966938"/>
                  <a:satOff val="19906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3" name="Прямоугольник 32"/>
              <p:cNvSpPr/>
              <p:nvPr/>
            </p:nvSpPr>
            <p:spPr>
              <a:xfrm>
                <a:off x="2879941" y="1638000"/>
                <a:ext cx="3375374" cy="323165"/>
              </a:xfrm>
              <a:prstGeom prst="rect">
                <a:avLst/>
              </a:prstGeom>
              <a:grpFill/>
            </p:spPr>
            <p:txBody>
              <a:bodyPr wrap="square" anchor="ctr">
                <a:spAutoFit/>
              </a:bodyPr>
              <a:lstStyle/>
              <a:p>
                <a:pPr lvl="0" algn="ctr"/>
                <a:r>
                  <a:rPr lang="ru-RU" sz="1500" b="1" dirty="0" smtClean="0">
                    <a:solidFill>
                      <a:schemeClr val="bg1"/>
                    </a:solidFill>
                  </a:rPr>
                  <a:t>федеральный бюджет</a:t>
                </a:r>
                <a:endParaRPr lang="ru-RU" sz="1500" b="1" i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4" name="Группа 33"/>
            <p:cNvGrpSpPr/>
            <p:nvPr/>
          </p:nvGrpSpPr>
          <p:grpSpPr>
            <a:xfrm>
              <a:off x="3214800" y="3654000"/>
              <a:ext cx="2700000" cy="520899"/>
              <a:chOff x="2879941" y="1538790"/>
              <a:chExt cx="3375374" cy="520899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35" name="Скругленный прямоугольник 34"/>
              <p:cNvSpPr/>
              <p:nvPr/>
            </p:nvSpPr>
            <p:spPr>
              <a:xfrm>
                <a:off x="2879941" y="1538790"/>
                <a:ext cx="3375374" cy="520899"/>
              </a:xfrm>
              <a:prstGeom prst="roundRect">
                <a:avLst/>
              </a:prstGeom>
              <a:grpFill/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5">
                  <a:hueOff val="-4966938"/>
                  <a:satOff val="19906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6" name="Прямоугольник 35"/>
              <p:cNvSpPr/>
              <p:nvPr/>
            </p:nvSpPr>
            <p:spPr>
              <a:xfrm>
                <a:off x="2879941" y="1638000"/>
                <a:ext cx="3375374" cy="323165"/>
              </a:xfrm>
              <a:prstGeom prst="rect">
                <a:avLst/>
              </a:prstGeom>
              <a:grpFill/>
            </p:spPr>
            <p:txBody>
              <a:bodyPr wrap="square" anchor="ctr">
                <a:spAutoFit/>
              </a:bodyPr>
              <a:lstStyle/>
              <a:p>
                <a:pPr lvl="0" algn="ctr"/>
                <a:r>
                  <a:rPr lang="ru-RU" sz="1500" b="1" dirty="0" smtClean="0">
                    <a:solidFill>
                      <a:schemeClr val="bg1"/>
                    </a:solidFill>
                  </a:rPr>
                  <a:t>бюджеты субъектов РФ</a:t>
                </a:r>
                <a:endParaRPr lang="ru-RU" sz="1500" b="1" i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7" name="Группа 36"/>
            <p:cNvGrpSpPr/>
            <p:nvPr/>
          </p:nvGrpSpPr>
          <p:grpSpPr>
            <a:xfrm>
              <a:off x="3214800" y="4374000"/>
              <a:ext cx="2700000" cy="520899"/>
              <a:chOff x="2879941" y="1538790"/>
              <a:chExt cx="3375374" cy="520899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38" name="Скругленный прямоугольник 37"/>
              <p:cNvSpPr/>
              <p:nvPr/>
            </p:nvSpPr>
            <p:spPr>
              <a:xfrm>
                <a:off x="2879941" y="1538790"/>
                <a:ext cx="3375374" cy="520899"/>
              </a:xfrm>
              <a:prstGeom prst="roundRect">
                <a:avLst/>
              </a:prstGeom>
              <a:grpFill/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5">
                  <a:hueOff val="-4966938"/>
                  <a:satOff val="19906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9" name="Прямоугольник 38"/>
              <p:cNvSpPr/>
              <p:nvPr/>
            </p:nvSpPr>
            <p:spPr>
              <a:xfrm>
                <a:off x="2879941" y="1638000"/>
                <a:ext cx="3375374" cy="323165"/>
              </a:xfrm>
              <a:prstGeom prst="rect">
                <a:avLst/>
              </a:prstGeom>
              <a:grpFill/>
            </p:spPr>
            <p:txBody>
              <a:bodyPr wrap="square" anchor="ctr">
                <a:spAutoFit/>
              </a:bodyPr>
              <a:lstStyle/>
              <a:p>
                <a:pPr lvl="0" algn="ctr"/>
                <a:r>
                  <a:rPr lang="ru-RU" sz="1500" b="1" dirty="0" smtClean="0">
                    <a:solidFill>
                      <a:schemeClr val="bg1"/>
                    </a:solidFill>
                  </a:rPr>
                  <a:t>местные бюджеты</a:t>
                </a:r>
                <a:endParaRPr lang="ru-RU" sz="1500" b="1" i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1" name="Скругленный прямоугольник 40"/>
            <p:cNvSpPr/>
            <p:nvPr/>
          </p:nvSpPr>
          <p:spPr>
            <a:xfrm>
              <a:off x="288000" y="5275806"/>
              <a:ext cx="2700000" cy="520899"/>
            </a:xfrm>
            <a:prstGeom prst="roundRect">
              <a:avLst/>
            </a:prstGeom>
            <a:gradFill rotWithShape="0">
              <a:gsLst>
                <a:gs pos="0">
                  <a:srgbClr val="43D126"/>
                </a:gs>
                <a:gs pos="0">
                  <a:schemeClr val="accent5">
                    <a:hueOff val="-4966938"/>
                    <a:satOff val="19906"/>
                    <a:lumOff val="4314"/>
                    <a:alphaOff val="0"/>
                    <a:shade val="51000"/>
                    <a:satMod val="130000"/>
                  </a:schemeClr>
                </a:gs>
                <a:gs pos="80000">
                  <a:schemeClr val="accent5">
                    <a:hueOff val="-4966938"/>
                    <a:satOff val="19906"/>
                    <a:lumOff val="4314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-4966938"/>
                    <a:satOff val="19906"/>
                    <a:lumOff val="4314"/>
                    <a:alphaOff val="0"/>
                    <a:shade val="94000"/>
                    <a:satMod val="135000"/>
                  </a:schemeClr>
                </a:gs>
              </a:gsLst>
            </a:gra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Прямоугольник 41"/>
            <p:cNvSpPr/>
            <p:nvPr/>
          </p:nvSpPr>
          <p:spPr>
            <a:xfrm>
              <a:off x="288000" y="5259600"/>
              <a:ext cx="2700000" cy="55399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ru-RU" sz="1500" b="1" dirty="0" smtClean="0">
                  <a:solidFill>
                    <a:schemeClr val="bg1"/>
                  </a:solidFill>
                </a:rPr>
                <a:t>бюджеты</a:t>
              </a:r>
            </a:p>
            <a:p>
              <a:pPr lvl="0" algn="ctr"/>
              <a:r>
                <a:rPr lang="ru-RU" sz="1500" b="1" dirty="0" smtClean="0">
                  <a:solidFill>
                    <a:schemeClr val="bg1"/>
                  </a:solidFill>
                </a:rPr>
                <a:t>муниципальных районов</a:t>
              </a:r>
              <a:endParaRPr lang="ru-RU" sz="1500" b="1" i="1" dirty="0">
                <a:solidFill>
                  <a:schemeClr val="bg1"/>
                </a:solidFill>
              </a:endParaRPr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3214800" y="5275806"/>
              <a:ext cx="2700000" cy="520899"/>
            </a:xfrm>
            <a:prstGeom prst="roundRect">
              <a:avLst/>
            </a:prstGeom>
            <a:gradFill rotWithShape="0">
              <a:gsLst>
                <a:gs pos="0">
                  <a:srgbClr val="43D126"/>
                </a:gs>
                <a:gs pos="0">
                  <a:schemeClr val="accent5">
                    <a:hueOff val="-4966938"/>
                    <a:satOff val="19906"/>
                    <a:lumOff val="4314"/>
                    <a:alphaOff val="0"/>
                    <a:shade val="51000"/>
                    <a:satMod val="130000"/>
                  </a:schemeClr>
                </a:gs>
                <a:gs pos="80000">
                  <a:schemeClr val="accent5">
                    <a:hueOff val="-4966938"/>
                    <a:satOff val="19906"/>
                    <a:lumOff val="4314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-4966938"/>
                    <a:satOff val="19906"/>
                    <a:lumOff val="4314"/>
                    <a:alphaOff val="0"/>
                    <a:shade val="94000"/>
                    <a:satMod val="135000"/>
                  </a:schemeClr>
                </a:gs>
              </a:gsLst>
            </a:gra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Прямоугольник 44"/>
            <p:cNvSpPr/>
            <p:nvPr/>
          </p:nvSpPr>
          <p:spPr>
            <a:xfrm>
              <a:off x="3214800" y="5259600"/>
              <a:ext cx="2700000" cy="55399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ru-RU" sz="1500" b="1" dirty="0" smtClean="0">
                  <a:solidFill>
                    <a:schemeClr val="bg1"/>
                  </a:solidFill>
                </a:rPr>
                <a:t>бюджеты</a:t>
              </a:r>
            </a:p>
            <a:p>
              <a:pPr lvl="0" algn="ctr"/>
              <a:r>
                <a:rPr lang="ru-RU" sz="1500" b="1" dirty="0" smtClean="0">
                  <a:solidFill>
                    <a:schemeClr val="bg1"/>
                  </a:solidFill>
                </a:rPr>
                <a:t>городских поселений</a:t>
              </a:r>
              <a:endParaRPr lang="ru-RU" sz="1500" b="1" i="1" dirty="0">
                <a:solidFill>
                  <a:schemeClr val="bg1"/>
                </a:solidFill>
              </a:endParaRPr>
            </a:p>
          </p:txBody>
        </p:sp>
        <p:sp>
          <p:nvSpPr>
            <p:cNvPr id="47" name="Скругленный прямоугольник 46"/>
            <p:cNvSpPr/>
            <p:nvPr/>
          </p:nvSpPr>
          <p:spPr>
            <a:xfrm>
              <a:off x="6141600" y="5275806"/>
              <a:ext cx="2700000" cy="520899"/>
            </a:xfrm>
            <a:prstGeom prst="roundRect">
              <a:avLst/>
            </a:prstGeom>
            <a:gradFill rotWithShape="0">
              <a:gsLst>
                <a:gs pos="0">
                  <a:srgbClr val="43D126"/>
                </a:gs>
                <a:gs pos="0">
                  <a:schemeClr val="accent5">
                    <a:hueOff val="-4966938"/>
                    <a:satOff val="19906"/>
                    <a:lumOff val="4314"/>
                    <a:alphaOff val="0"/>
                    <a:shade val="51000"/>
                    <a:satMod val="130000"/>
                  </a:schemeClr>
                </a:gs>
                <a:gs pos="80000">
                  <a:schemeClr val="accent5">
                    <a:hueOff val="-4966938"/>
                    <a:satOff val="19906"/>
                    <a:lumOff val="4314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-4966938"/>
                    <a:satOff val="19906"/>
                    <a:lumOff val="4314"/>
                    <a:alphaOff val="0"/>
                    <a:shade val="94000"/>
                    <a:satMod val="135000"/>
                  </a:schemeClr>
                </a:gs>
              </a:gsLst>
            </a:gra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Прямоугольник 47"/>
            <p:cNvSpPr/>
            <p:nvPr/>
          </p:nvSpPr>
          <p:spPr>
            <a:xfrm>
              <a:off x="6141600" y="5259600"/>
              <a:ext cx="2700000" cy="55399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ru-RU" sz="1500" b="1" smtClean="0">
                  <a:solidFill>
                    <a:schemeClr val="bg1"/>
                  </a:solidFill>
                </a:rPr>
                <a:t>бюджеты</a:t>
              </a:r>
              <a:endParaRPr lang="ru-RU" sz="1500" b="1" dirty="0" smtClean="0">
                <a:solidFill>
                  <a:schemeClr val="bg1"/>
                </a:solidFill>
              </a:endParaRPr>
            </a:p>
            <a:p>
              <a:pPr lvl="0" algn="ctr"/>
              <a:r>
                <a:rPr lang="ru-RU" sz="1500" b="1" dirty="0" smtClean="0">
                  <a:solidFill>
                    <a:schemeClr val="bg1"/>
                  </a:solidFill>
                </a:rPr>
                <a:t>сельских поселений</a:t>
              </a:r>
              <a:endParaRPr lang="ru-RU" sz="1500" b="1" i="1" dirty="0">
                <a:solidFill>
                  <a:schemeClr val="bg1"/>
                </a:solidFill>
              </a:endParaRPr>
            </a:p>
          </p:txBody>
        </p:sp>
        <p:sp>
          <p:nvSpPr>
            <p:cNvPr id="28" name="Line 58"/>
            <p:cNvSpPr>
              <a:spLocks noChangeShapeType="1"/>
            </p:cNvSpPr>
            <p:nvPr/>
          </p:nvSpPr>
          <p:spPr bwMode="auto">
            <a:xfrm>
              <a:off x="1537200" y="5094000"/>
              <a:ext cx="61198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26495" y="0"/>
            <a:ext cx="9082068" cy="856800"/>
            <a:chOff x="26495" y="0"/>
            <a:chExt cx="9082068" cy="856800"/>
          </a:xfrm>
        </p:grpSpPr>
        <p:sp>
          <p:nvSpPr>
            <p:cNvPr id="43" name="object 3"/>
            <p:cNvSpPr>
              <a:spLocks noChangeArrowheads="1"/>
            </p:cNvSpPr>
            <p:nvPr/>
          </p:nvSpPr>
          <p:spPr bwMode="auto">
            <a:xfrm>
              <a:off x="36000" y="342000"/>
              <a:ext cx="9072563" cy="514800"/>
            </a:xfrm>
            <a:prstGeom prst="rect">
              <a:avLst/>
            </a:prstGeom>
            <a:blipFill dpi="0" rotWithShape="1">
              <a:blip r:embed="rId2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6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Константиновское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  <a:endParaRPr lang="ru-RU" alt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Rectangle 32"/>
            <p:cNvSpPr>
              <a:spLocks noChangeArrowheads="1"/>
            </p:cNvSpPr>
            <p:nvPr/>
          </p:nvSpPr>
          <p:spPr bwMode="auto">
            <a:xfrm>
              <a:off x="1113704" y="334800"/>
              <a:ext cx="6907533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Бюджетная система Российской Федерации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917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65" y="599400"/>
            <a:ext cx="7858521" cy="62499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33954" y="863715"/>
            <a:ext cx="865852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ru-RU" sz="1300" b="1" i="1" u="sng" dirty="0" err="1">
                <a:latin typeface="Arial" pitchFamily="34" charset="0"/>
                <a:cs typeface="Arial" pitchFamily="34" charset="0"/>
              </a:rPr>
              <a:t>Бюдже</a:t>
            </a:r>
            <a:r>
              <a:rPr lang="ru-RU" altLang="ru-RU" sz="1300" b="1" i="1" u="sng" baseline="-9000" dirty="0" err="1">
                <a:latin typeface="Arial" pitchFamily="34" charset="0"/>
                <a:cs typeface="Arial" pitchFamily="34" charset="0"/>
              </a:rPr>
              <a:t>́</a:t>
            </a:r>
            <a:r>
              <a:rPr lang="ru-RU" altLang="ru-RU" sz="1300" b="1" i="1" u="sng" dirty="0" err="1">
                <a:latin typeface="Arial" pitchFamily="34" charset="0"/>
                <a:cs typeface="Arial" pitchFamily="34" charset="0"/>
              </a:rPr>
              <a:t>т</a:t>
            </a:r>
            <a:r>
              <a:rPr lang="ru-RU" altLang="ru-RU" sz="13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(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от </a:t>
            </a:r>
            <a:r>
              <a:rPr lang="ru-RU" sz="1300" i="1" dirty="0" err="1">
                <a:latin typeface="Arial" pitchFamily="34" charset="0"/>
                <a:cs typeface="Arial" pitchFamily="34" charset="0"/>
              </a:rPr>
              <a:t>старонормандского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300" i="1" dirty="0" err="1">
                <a:latin typeface="Arial" pitchFamily="34" charset="0"/>
                <a:cs typeface="Arial" pitchFamily="34" charset="0"/>
              </a:rPr>
              <a:t>bougette</a:t>
            </a:r>
            <a:r>
              <a:rPr lang="ru-RU" altLang="ru-RU" sz="13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i="1" dirty="0">
                <a:latin typeface="Arial"/>
                <a:cs typeface="Arial"/>
              </a:rPr>
              <a:t>–</a:t>
            </a:r>
            <a:r>
              <a:rPr lang="ru-RU" altLang="ru-RU" sz="1300" i="1" dirty="0">
                <a:latin typeface="Arial" pitchFamily="34" charset="0"/>
                <a:cs typeface="Arial" pitchFamily="34" charset="0"/>
              </a:rPr>
              <a:t> мешок  с  </a:t>
            </a:r>
            <a:r>
              <a:rPr lang="ru-RU" altLang="ru-RU" sz="1300" i="1" dirty="0" smtClean="0">
                <a:latin typeface="Arial" pitchFamily="34" charset="0"/>
                <a:cs typeface="Arial" pitchFamily="34" charset="0"/>
              </a:rPr>
              <a:t>деньгами</a:t>
            </a:r>
            <a:r>
              <a:rPr lang="ru-RU" altLang="ru-RU" sz="13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ru-RU" sz="1300" dirty="0">
                <a:latin typeface="Arial"/>
                <a:cs typeface="Arial"/>
              </a:rPr>
              <a:t>–</a:t>
            </a:r>
            <a:r>
              <a:rPr lang="ru-RU" altLang="ru-RU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300" dirty="0">
                <a:latin typeface="Arial" pitchFamily="34" charset="0"/>
                <a:cs typeface="Arial" pitchFamily="34" charset="0"/>
              </a:rPr>
              <a:t>смета доходов и расходов </a:t>
            </a:r>
            <a:r>
              <a:rPr lang="ru-RU" altLang="ru-RU" sz="1300" dirty="0" smtClean="0">
                <a:latin typeface="Arial" pitchFamily="34" charset="0"/>
                <a:cs typeface="Arial" pitchFamily="34" charset="0"/>
              </a:rPr>
              <a:t>государства.</a:t>
            </a:r>
          </a:p>
          <a:p>
            <a:pPr algn="just"/>
            <a:endParaRPr lang="ru-RU" altLang="ru-RU" sz="1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300" b="1" i="1" u="sng" dirty="0">
                <a:latin typeface="Arial"/>
                <a:cs typeface="Arial"/>
              </a:rPr>
              <a:t>Бюджет сельского поселения</a:t>
            </a:r>
            <a:r>
              <a:rPr lang="ru-RU" sz="1300" b="1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– форма образования и расходования денежных средств, предназначенных для финансового обеспечения задач и функций поселения</a:t>
            </a:r>
            <a:r>
              <a:rPr lang="ru-RU" sz="1300" dirty="0" smtClean="0">
                <a:latin typeface="Arial"/>
                <a:cs typeface="Arial"/>
              </a:rPr>
              <a:t>.</a:t>
            </a:r>
          </a:p>
          <a:p>
            <a:pPr algn="just"/>
            <a:endParaRPr lang="ru-RU" sz="1000" dirty="0" smtClean="0">
              <a:latin typeface="Arial"/>
              <a:cs typeface="Arial"/>
            </a:endParaRPr>
          </a:p>
          <a:p>
            <a:pPr algn="just"/>
            <a:r>
              <a:rPr lang="ru-RU" sz="1300" b="1" i="1" u="sng" dirty="0">
                <a:latin typeface="Arial"/>
                <a:cs typeface="Arial"/>
              </a:rPr>
              <a:t>Доходы бюджета сельского поселения</a:t>
            </a:r>
            <a:r>
              <a:rPr lang="ru-RU" sz="1300" b="1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– поступающие в бюджет поселения денежные средства</a:t>
            </a:r>
            <a:r>
              <a:rPr lang="ru-RU" sz="1300" dirty="0" smtClean="0">
                <a:latin typeface="Arial"/>
                <a:cs typeface="Arial"/>
              </a:rPr>
              <a:t>.</a:t>
            </a:r>
          </a:p>
          <a:p>
            <a:pPr algn="just"/>
            <a:endParaRPr lang="ru-RU" sz="1000" dirty="0" smtClean="0">
              <a:latin typeface="Arial"/>
              <a:cs typeface="Arial"/>
            </a:endParaRPr>
          </a:p>
          <a:p>
            <a:pPr algn="just"/>
            <a:r>
              <a:rPr lang="ru-RU" sz="1300" b="1" i="1" u="sng" dirty="0">
                <a:latin typeface="Arial"/>
                <a:cs typeface="Arial"/>
              </a:rPr>
              <a:t>Расходы бюджета сельского поселения</a:t>
            </a:r>
            <a:r>
              <a:rPr lang="ru-RU" sz="1300" b="1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– выплачиваемые из бюджета поселения денежные средства</a:t>
            </a:r>
            <a:r>
              <a:rPr lang="ru-RU" sz="1300" dirty="0" smtClean="0">
                <a:latin typeface="Arial"/>
                <a:cs typeface="Arial"/>
              </a:rPr>
              <a:t>.</a:t>
            </a:r>
          </a:p>
          <a:p>
            <a:pPr algn="just"/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300" b="1" i="1" u="sng" dirty="0">
                <a:latin typeface="Arial"/>
                <a:cs typeface="Arial"/>
              </a:rPr>
              <a:t>Дефицит бюджета</a:t>
            </a:r>
            <a:r>
              <a:rPr lang="ru-RU" sz="1300" b="1" dirty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– превышение </a:t>
            </a:r>
            <a:r>
              <a:rPr lang="ru-RU" sz="1300" dirty="0">
                <a:latin typeface="Arial"/>
                <a:cs typeface="Arial"/>
              </a:rPr>
              <a:t>расходов над </a:t>
            </a:r>
            <a:r>
              <a:rPr lang="ru-RU" sz="1300" dirty="0" smtClean="0">
                <a:latin typeface="Arial"/>
                <a:cs typeface="Arial"/>
              </a:rPr>
              <a:t>доходами.</a:t>
            </a:r>
            <a:r>
              <a:rPr lang="ru-RU" sz="1300" b="1" dirty="0" smtClean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Источники </a:t>
            </a:r>
            <a:r>
              <a:rPr lang="ru-RU" sz="1300" dirty="0">
                <a:latin typeface="Arial"/>
                <a:cs typeface="Arial"/>
              </a:rPr>
              <a:t>покрытия </a:t>
            </a:r>
            <a:r>
              <a:rPr lang="ru-RU" sz="1300" dirty="0" smtClean="0">
                <a:latin typeface="Arial"/>
                <a:cs typeface="Arial"/>
              </a:rPr>
              <a:t>дефицита бюджета: использование имеющихся остатков, долговой </a:t>
            </a:r>
            <a:r>
              <a:rPr lang="ru-RU" sz="1300" dirty="0" err="1" smtClean="0">
                <a:latin typeface="Arial"/>
                <a:cs typeface="Arial"/>
              </a:rPr>
              <a:t>займ</a:t>
            </a:r>
            <a:r>
              <a:rPr lang="ru-RU" sz="1300" dirty="0" smtClean="0">
                <a:latin typeface="Arial"/>
                <a:cs typeface="Arial"/>
              </a:rPr>
              <a:t>.</a:t>
            </a:r>
          </a:p>
          <a:p>
            <a:pPr algn="just"/>
            <a:endParaRPr lang="ru-RU" sz="1000" dirty="0" smtClean="0">
              <a:latin typeface="Arial"/>
              <a:cs typeface="Arial"/>
            </a:endParaRPr>
          </a:p>
          <a:p>
            <a:pPr algn="just"/>
            <a:r>
              <a:rPr lang="ru-RU" sz="1300" b="1" i="1" u="sng" dirty="0">
                <a:latin typeface="Arial"/>
                <a:cs typeface="Arial"/>
              </a:rPr>
              <a:t>Профицит бюджета</a:t>
            </a:r>
            <a:r>
              <a:rPr lang="ru-RU" sz="1300" b="1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– </a:t>
            </a:r>
            <a:r>
              <a:rPr lang="ru-RU" sz="1300" dirty="0" smtClean="0">
                <a:latin typeface="Arial"/>
                <a:cs typeface="Arial"/>
              </a:rPr>
              <a:t>превышение </a:t>
            </a:r>
            <a:r>
              <a:rPr lang="ru-RU" sz="1300" dirty="0">
                <a:latin typeface="Arial"/>
                <a:cs typeface="Arial"/>
              </a:rPr>
              <a:t>доходов над </a:t>
            </a:r>
            <a:r>
              <a:rPr lang="ru-RU" sz="1300" dirty="0" smtClean="0">
                <a:latin typeface="Arial"/>
                <a:cs typeface="Arial"/>
              </a:rPr>
              <a:t>расходами. Варианты использования: накопление остатков, погашение долга.</a:t>
            </a:r>
          </a:p>
          <a:p>
            <a:pPr algn="just"/>
            <a:endParaRPr lang="ru-RU" sz="1000" dirty="0">
              <a:latin typeface="Arial"/>
              <a:cs typeface="Arial"/>
            </a:endParaRPr>
          </a:p>
          <a:p>
            <a:pPr algn="just"/>
            <a:r>
              <a:rPr lang="ru-RU" sz="1300" b="1" i="1" u="sng" dirty="0" smtClean="0">
                <a:latin typeface="Arial"/>
                <a:cs typeface="Arial"/>
              </a:rPr>
              <a:t>Межбюджетные трансферты</a:t>
            </a:r>
            <a:r>
              <a:rPr lang="ru-RU" sz="1300" dirty="0" smtClean="0">
                <a:latin typeface="Arial"/>
                <a:cs typeface="Arial"/>
              </a:rPr>
              <a:t> – денежные средства, перечисляемые из одного бюджета другому.</a:t>
            </a:r>
          </a:p>
          <a:p>
            <a:pPr algn="just"/>
            <a:r>
              <a:rPr lang="ru-RU" sz="1300" dirty="0" smtClean="0">
                <a:latin typeface="Arial"/>
                <a:cs typeface="Arial"/>
              </a:rPr>
              <a:t>Виды межбюджетных трансфертов:</a:t>
            </a:r>
          </a:p>
          <a:p>
            <a:pPr marL="285750" indent="-285750" algn="just">
              <a:buFont typeface="Arial" panose="020B0604020202020204" pitchFamily="34" charset="0"/>
              <a:buChar char="-"/>
            </a:pPr>
            <a:r>
              <a:rPr lang="ru-RU" sz="1300" b="1" i="1" dirty="0" smtClean="0"/>
              <a:t>Субвенции</a:t>
            </a:r>
            <a:r>
              <a:rPr lang="ru-RU" sz="1300" dirty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– трансферты, предоставляемые на </a:t>
            </a:r>
            <a:r>
              <a:rPr lang="ru-RU" sz="1300" dirty="0">
                <a:latin typeface="Arial"/>
                <a:cs typeface="Arial"/>
              </a:rPr>
              <a:t>финансирование </a:t>
            </a:r>
            <a:r>
              <a:rPr lang="ru-RU" sz="1300" dirty="0" smtClean="0">
                <a:latin typeface="Arial"/>
                <a:cs typeface="Arial"/>
              </a:rPr>
              <a:t>переданных другим публично-правовым образованиям полномочий  (</a:t>
            </a:r>
            <a:r>
              <a:rPr lang="ru-RU" sz="1300" i="1" dirty="0" smtClean="0">
                <a:latin typeface="Arial"/>
                <a:cs typeface="Arial"/>
              </a:rPr>
              <a:t>аналогия в семейном бюджете:</a:t>
            </a:r>
            <a:r>
              <a:rPr lang="ru-RU" sz="1300" dirty="0" smtClean="0">
                <a:latin typeface="Arial"/>
                <a:cs typeface="Arial"/>
              </a:rPr>
              <a:t> вы</a:t>
            </a:r>
            <a:r>
              <a:rPr lang="ru-RU" sz="1300" spc="-5" dirty="0" smtClean="0">
                <a:latin typeface="Arial"/>
                <a:cs typeface="Arial"/>
              </a:rPr>
              <a:t> </a:t>
            </a:r>
            <a:r>
              <a:rPr lang="ru-RU" sz="1300" spc="-10" dirty="0">
                <a:latin typeface="Arial"/>
                <a:cs typeface="Arial"/>
              </a:rPr>
              <a:t>д</a:t>
            </a:r>
            <a:r>
              <a:rPr lang="ru-RU" sz="1300" dirty="0">
                <a:latin typeface="Arial"/>
                <a:cs typeface="Arial"/>
              </a:rPr>
              <a:t>а</a:t>
            </a:r>
            <a:r>
              <a:rPr lang="ru-RU" sz="1300" spc="-5" dirty="0">
                <a:latin typeface="Arial"/>
                <a:cs typeface="Arial"/>
              </a:rPr>
              <a:t>е</a:t>
            </a:r>
            <a:r>
              <a:rPr lang="ru-RU" sz="1300" dirty="0">
                <a:latin typeface="Arial"/>
                <a:cs typeface="Arial"/>
              </a:rPr>
              <a:t>те</a:t>
            </a:r>
            <a:r>
              <a:rPr lang="ru-RU" sz="1300" spc="-10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своему</a:t>
            </a:r>
            <a:r>
              <a:rPr lang="ru-RU" sz="1300" spc="-25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р</a:t>
            </a:r>
            <a:r>
              <a:rPr lang="ru-RU" sz="1300" spc="-5" dirty="0">
                <a:latin typeface="Arial"/>
                <a:cs typeface="Arial"/>
              </a:rPr>
              <a:t>е</a:t>
            </a:r>
            <a:r>
              <a:rPr lang="ru-RU" sz="1300" dirty="0">
                <a:latin typeface="Arial"/>
                <a:cs typeface="Arial"/>
              </a:rPr>
              <a:t>бенку </a:t>
            </a:r>
            <a:r>
              <a:rPr lang="ru-RU" sz="1300" spc="-10" dirty="0">
                <a:latin typeface="Arial"/>
                <a:cs typeface="Arial"/>
              </a:rPr>
              <a:t>д</a:t>
            </a:r>
            <a:r>
              <a:rPr lang="ru-RU" sz="1300" dirty="0">
                <a:latin typeface="Arial"/>
                <a:cs typeface="Arial"/>
              </a:rPr>
              <a:t>ень</a:t>
            </a:r>
            <a:r>
              <a:rPr lang="ru-RU" sz="1300" spc="-5" dirty="0">
                <a:latin typeface="Arial"/>
                <a:cs typeface="Arial"/>
              </a:rPr>
              <a:t>г</a:t>
            </a:r>
            <a:r>
              <a:rPr lang="ru-RU" sz="1300" dirty="0">
                <a:latin typeface="Arial"/>
                <a:cs typeface="Arial"/>
              </a:rPr>
              <a:t>и</a:t>
            </a:r>
            <a:r>
              <a:rPr lang="ru-RU" sz="1300" spc="-15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и</a:t>
            </a:r>
            <a:r>
              <a:rPr lang="ru-RU" sz="1300" spc="-15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по</a:t>
            </a:r>
            <a:r>
              <a:rPr lang="ru-RU" sz="1300" spc="-5" dirty="0">
                <a:latin typeface="Arial"/>
                <a:cs typeface="Arial"/>
              </a:rPr>
              <a:t>с</a:t>
            </a:r>
            <a:r>
              <a:rPr lang="ru-RU" sz="1300" dirty="0">
                <a:latin typeface="Arial"/>
                <a:cs typeface="Arial"/>
              </a:rPr>
              <a:t>ы</a:t>
            </a:r>
            <a:r>
              <a:rPr lang="ru-RU" sz="1300" spc="-10" dirty="0">
                <a:latin typeface="Arial"/>
                <a:cs typeface="Arial"/>
              </a:rPr>
              <a:t>л</a:t>
            </a:r>
            <a:r>
              <a:rPr lang="ru-RU" sz="1300" dirty="0">
                <a:latin typeface="Arial"/>
                <a:cs typeface="Arial"/>
              </a:rPr>
              <a:t>а</a:t>
            </a:r>
            <a:r>
              <a:rPr lang="ru-RU" sz="1300" spc="-5" dirty="0">
                <a:latin typeface="Arial"/>
                <a:cs typeface="Arial"/>
              </a:rPr>
              <a:t>е</a:t>
            </a:r>
            <a:r>
              <a:rPr lang="ru-RU" sz="1300" dirty="0">
                <a:latin typeface="Arial"/>
                <a:cs typeface="Arial"/>
              </a:rPr>
              <a:t>те</a:t>
            </a:r>
            <a:r>
              <a:rPr lang="ru-RU" sz="1300" spc="-25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е</a:t>
            </a:r>
            <a:r>
              <a:rPr lang="ru-RU" sz="1300" spc="-10" dirty="0">
                <a:latin typeface="Arial"/>
                <a:cs typeface="Arial"/>
              </a:rPr>
              <a:t>г</a:t>
            </a:r>
            <a:r>
              <a:rPr lang="ru-RU" sz="1300" dirty="0">
                <a:latin typeface="Arial"/>
                <a:cs typeface="Arial"/>
              </a:rPr>
              <a:t>о в ма</a:t>
            </a:r>
            <a:r>
              <a:rPr lang="ru-RU" sz="1300" spc="-10" dirty="0">
                <a:latin typeface="Arial"/>
                <a:cs typeface="Arial"/>
              </a:rPr>
              <a:t>г</a:t>
            </a:r>
            <a:r>
              <a:rPr lang="ru-RU" sz="1300" dirty="0">
                <a:latin typeface="Arial"/>
                <a:cs typeface="Arial"/>
              </a:rPr>
              <a:t>аз</a:t>
            </a:r>
            <a:r>
              <a:rPr lang="ru-RU" sz="1300" spc="5" dirty="0">
                <a:latin typeface="Arial"/>
                <a:cs typeface="Arial"/>
              </a:rPr>
              <a:t>и</a:t>
            </a:r>
            <a:r>
              <a:rPr lang="ru-RU" sz="1300" dirty="0">
                <a:latin typeface="Arial"/>
                <a:cs typeface="Arial"/>
              </a:rPr>
              <a:t>н</a:t>
            </a:r>
            <a:r>
              <a:rPr lang="ru-RU" sz="1300" spc="-15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к</a:t>
            </a:r>
            <a:r>
              <a:rPr lang="ru-RU" sz="1300" spc="-30" dirty="0">
                <a:latin typeface="Arial"/>
                <a:cs typeface="Arial"/>
              </a:rPr>
              <a:t>у</a:t>
            </a:r>
            <a:r>
              <a:rPr lang="ru-RU" sz="1300" dirty="0">
                <a:latin typeface="Arial"/>
                <a:cs typeface="Arial"/>
              </a:rPr>
              <a:t>пить</a:t>
            </a:r>
            <a:r>
              <a:rPr lang="ru-RU" sz="1300" spc="-15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пр</a:t>
            </a:r>
            <a:r>
              <a:rPr lang="ru-RU" sz="1300" spc="-10" dirty="0">
                <a:latin typeface="Arial"/>
                <a:cs typeface="Arial"/>
              </a:rPr>
              <a:t>од</a:t>
            </a:r>
            <a:r>
              <a:rPr lang="ru-RU" sz="1300" spc="-30" dirty="0">
                <a:latin typeface="Arial"/>
                <a:cs typeface="Arial"/>
              </a:rPr>
              <a:t>у</a:t>
            </a:r>
            <a:r>
              <a:rPr lang="ru-RU" sz="1300" dirty="0">
                <a:latin typeface="Arial"/>
                <a:cs typeface="Arial"/>
              </a:rPr>
              <a:t>кты по</a:t>
            </a:r>
            <a:r>
              <a:rPr lang="ru-RU" sz="1300" spc="-20" dirty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списку).</a:t>
            </a:r>
          </a:p>
          <a:p>
            <a:pPr marL="285750" indent="-285750" algn="just">
              <a:buFont typeface="Arial" panose="020B0604020202020204" pitchFamily="34" charset="0"/>
              <a:buChar char="-"/>
            </a:pPr>
            <a:r>
              <a:rPr lang="ru-RU" sz="1300" b="1" i="1" dirty="0"/>
              <a:t>Субсидии</a:t>
            </a:r>
            <a:r>
              <a:rPr lang="ru-RU" sz="1300" b="1" dirty="0"/>
              <a:t> </a:t>
            </a:r>
            <a:r>
              <a:rPr lang="ru-RU" sz="1300" dirty="0"/>
              <a:t>– трансферты, предоставляемые на условиях долевого </a:t>
            </a:r>
            <a:r>
              <a:rPr lang="ru-RU" sz="1300" dirty="0" err="1"/>
              <a:t>софинансирования</a:t>
            </a:r>
            <a:r>
              <a:rPr lang="ru-RU" sz="1300" dirty="0"/>
              <a:t> расходов других бюджетов (</a:t>
            </a:r>
            <a:r>
              <a:rPr lang="ru-RU" sz="1300" i="1" dirty="0"/>
              <a:t>аналогия в семейном </a:t>
            </a:r>
            <a:r>
              <a:rPr lang="ru-RU" sz="1300" i="1" dirty="0" smtClean="0"/>
              <a:t>бюджете:</a:t>
            </a:r>
            <a:r>
              <a:rPr lang="ru-RU" sz="1300" dirty="0" smtClean="0"/>
              <a:t> </a:t>
            </a:r>
            <a:r>
              <a:rPr lang="ru-RU" sz="1300" dirty="0"/>
              <a:t>вы добавляете  свои деньги к «карманным» деньгам ребенка для определенной покупки).</a:t>
            </a:r>
            <a:endParaRPr lang="ru-RU" sz="1300" dirty="0" smtClean="0">
              <a:latin typeface="Arial"/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-"/>
            </a:pPr>
            <a:r>
              <a:rPr lang="ru-RU" sz="1300" b="1" i="1" dirty="0" smtClean="0">
                <a:latin typeface="Arial"/>
                <a:cs typeface="Arial"/>
              </a:rPr>
              <a:t>Дотации</a:t>
            </a:r>
            <a:r>
              <a:rPr lang="ru-RU" sz="1300" dirty="0" smtClean="0">
                <a:latin typeface="Arial"/>
                <a:cs typeface="Arial"/>
              </a:rPr>
              <a:t> –</a:t>
            </a:r>
            <a:r>
              <a:rPr lang="en-US" sz="1300" dirty="0" smtClean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трансферты,</a:t>
            </a:r>
            <a:r>
              <a:rPr lang="en-US" sz="1300" dirty="0" smtClean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предоставляемые без определения конкретной цели их использования (</a:t>
            </a:r>
            <a:r>
              <a:rPr lang="ru-RU" sz="1300" i="1" dirty="0" smtClean="0">
                <a:latin typeface="Arial"/>
                <a:cs typeface="Arial"/>
              </a:rPr>
              <a:t>аналогия в семейном бюджете:</a:t>
            </a:r>
            <a:r>
              <a:rPr lang="ru-RU" sz="1300" dirty="0" smtClean="0">
                <a:latin typeface="Arial"/>
                <a:cs typeface="Arial"/>
              </a:rPr>
              <a:t> вы</a:t>
            </a:r>
            <a:r>
              <a:rPr lang="ru-RU" sz="1300" spc="-5" dirty="0" smtClean="0">
                <a:latin typeface="Arial"/>
                <a:cs typeface="Arial"/>
              </a:rPr>
              <a:t> </a:t>
            </a:r>
            <a:r>
              <a:rPr lang="ru-RU" sz="1300" spc="-10" dirty="0" smtClean="0">
                <a:latin typeface="Arial"/>
                <a:cs typeface="Arial"/>
              </a:rPr>
              <a:t>д</a:t>
            </a:r>
            <a:r>
              <a:rPr lang="ru-RU" sz="1300" dirty="0" smtClean="0">
                <a:latin typeface="Arial"/>
                <a:cs typeface="Arial"/>
              </a:rPr>
              <a:t>а</a:t>
            </a:r>
            <a:r>
              <a:rPr lang="ru-RU" sz="1300" spc="-5" dirty="0" smtClean="0">
                <a:latin typeface="Arial"/>
                <a:cs typeface="Arial"/>
              </a:rPr>
              <a:t>е</a:t>
            </a:r>
            <a:r>
              <a:rPr lang="ru-RU" sz="1300" dirty="0" smtClean="0">
                <a:latin typeface="Arial"/>
                <a:cs typeface="Arial"/>
              </a:rPr>
              <a:t>те</a:t>
            </a:r>
            <a:r>
              <a:rPr lang="ru-RU" sz="1300" spc="-10" dirty="0" smtClean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своему</a:t>
            </a:r>
            <a:r>
              <a:rPr lang="ru-RU" sz="1300" spc="-25" dirty="0" smtClean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р</a:t>
            </a:r>
            <a:r>
              <a:rPr lang="ru-RU" sz="1300" spc="-5" dirty="0" smtClean="0">
                <a:latin typeface="Arial"/>
                <a:cs typeface="Arial"/>
              </a:rPr>
              <a:t>е</a:t>
            </a:r>
            <a:r>
              <a:rPr lang="ru-RU" sz="1300" dirty="0" smtClean="0">
                <a:latin typeface="Arial"/>
                <a:cs typeface="Arial"/>
              </a:rPr>
              <a:t>бенку «карманные» </a:t>
            </a:r>
            <a:r>
              <a:rPr lang="ru-RU" sz="1300" spc="-10" dirty="0" smtClean="0">
                <a:latin typeface="Arial"/>
                <a:cs typeface="Arial"/>
              </a:rPr>
              <a:t>д</a:t>
            </a:r>
            <a:r>
              <a:rPr lang="ru-RU" sz="1300" dirty="0" smtClean="0">
                <a:latin typeface="Arial"/>
                <a:cs typeface="Arial"/>
              </a:rPr>
              <a:t>ень</a:t>
            </a:r>
            <a:r>
              <a:rPr lang="ru-RU" sz="1300" spc="-5" dirty="0" smtClean="0">
                <a:latin typeface="Arial"/>
                <a:cs typeface="Arial"/>
              </a:rPr>
              <a:t>г</a:t>
            </a:r>
            <a:r>
              <a:rPr lang="ru-RU" sz="1300" dirty="0" smtClean="0">
                <a:latin typeface="Arial"/>
                <a:cs typeface="Arial"/>
              </a:rPr>
              <a:t>и)</a:t>
            </a:r>
            <a:r>
              <a:rPr lang="en-US" sz="1300" dirty="0" smtClean="0">
                <a:latin typeface="Arial"/>
                <a:cs typeface="Arial"/>
              </a:rPr>
              <a:t>.</a:t>
            </a:r>
            <a:endParaRPr lang="ru-RU" sz="1300" i="1" u="sng" dirty="0" smtClean="0">
              <a:latin typeface="Arial"/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-"/>
            </a:pPr>
            <a:r>
              <a:rPr lang="ru-RU" sz="1300" b="1" i="1" dirty="0" smtClean="0">
                <a:latin typeface="Arial"/>
                <a:cs typeface="Arial"/>
              </a:rPr>
              <a:t>Иные </a:t>
            </a:r>
            <a:r>
              <a:rPr lang="ru-RU" sz="1300" b="1" i="1" dirty="0">
                <a:latin typeface="Arial"/>
                <a:cs typeface="Arial"/>
              </a:rPr>
              <a:t>ме</a:t>
            </a:r>
            <a:r>
              <a:rPr lang="ru-RU" sz="1300" b="1" i="1" spc="-10" dirty="0">
                <a:latin typeface="Arial"/>
                <a:cs typeface="Arial"/>
              </a:rPr>
              <a:t>ж</a:t>
            </a:r>
            <a:r>
              <a:rPr lang="ru-RU" sz="1300" b="1" i="1" dirty="0">
                <a:latin typeface="Arial"/>
                <a:cs typeface="Arial"/>
              </a:rPr>
              <a:t>б</a:t>
            </a:r>
            <a:r>
              <a:rPr lang="ru-RU" sz="1300" b="1" i="1" spc="5" dirty="0">
                <a:latin typeface="Arial"/>
                <a:cs typeface="Arial"/>
              </a:rPr>
              <a:t>ю</a:t>
            </a:r>
            <a:r>
              <a:rPr lang="ru-RU" sz="1300" b="1" i="1" spc="-10" dirty="0">
                <a:latin typeface="Arial"/>
                <a:cs typeface="Arial"/>
              </a:rPr>
              <a:t>д</a:t>
            </a:r>
            <a:r>
              <a:rPr lang="ru-RU" sz="1300" b="1" i="1" dirty="0">
                <a:latin typeface="Arial"/>
                <a:cs typeface="Arial"/>
              </a:rPr>
              <a:t>ж</a:t>
            </a:r>
            <a:r>
              <a:rPr lang="ru-RU" sz="1300" b="1" i="1" spc="-5" dirty="0">
                <a:latin typeface="Arial"/>
                <a:cs typeface="Arial"/>
              </a:rPr>
              <a:t>е</a:t>
            </a:r>
            <a:r>
              <a:rPr lang="ru-RU" sz="1300" b="1" i="1" dirty="0">
                <a:latin typeface="Arial"/>
                <a:cs typeface="Arial"/>
              </a:rPr>
              <a:t>тн</a:t>
            </a:r>
            <a:r>
              <a:rPr lang="ru-RU" sz="1300" b="1" i="1" spc="-10" dirty="0">
                <a:latin typeface="Arial"/>
                <a:cs typeface="Arial"/>
              </a:rPr>
              <a:t>ы</a:t>
            </a:r>
            <a:r>
              <a:rPr lang="ru-RU" sz="1300" b="1" i="1" dirty="0">
                <a:latin typeface="Arial"/>
                <a:cs typeface="Arial"/>
              </a:rPr>
              <a:t>е </a:t>
            </a:r>
            <a:r>
              <a:rPr lang="ru-RU" sz="1300" b="1" i="1" dirty="0" smtClean="0">
                <a:latin typeface="Arial"/>
                <a:cs typeface="Arial"/>
              </a:rPr>
              <a:t>т</a:t>
            </a:r>
            <a:r>
              <a:rPr lang="ru-RU" sz="1300" b="1" i="1" spc="-5" dirty="0" smtClean="0">
                <a:latin typeface="Arial"/>
                <a:cs typeface="Arial"/>
              </a:rPr>
              <a:t>р</a:t>
            </a:r>
            <a:r>
              <a:rPr lang="ru-RU" sz="1300" b="1" i="1" dirty="0" smtClean="0">
                <a:latin typeface="Arial"/>
                <a:cs typeface="Arial"/>
              </a:rPr>
              <a:t>анс</a:t>
            </a:r>
            <a:r>
              <a:rPr lang="ru-RU" sz="1300" b="1" i="1" spc="-10" dirty="0" smtClean="0">
                <a:latin typeface="Arial"/>
                <a:cs typeface="Arial"/>
              </a:rPr>
              <a:t>ф</a:t>
            </a:r>
            <a:r>
              <a:rPr lang="ru-RU" sz="1300" b="1" i="1" dirty="0" smtClean="0">
                <a:latin typeface="Arial"/>
                <a:cs typeface="Arial"/>
              </a:rPr>
              <a:t>е</a:t>
            </a:r>
            <a:r>
              <a:rPr lang="ru-RU" sz="1300" b="1" i="1" spc="-5" dirty="0" smtClean="0">
                <a:latin typeface="Arial"/>
                <a:cs typeface="Arial"/>
              </a:rPr>
              <a:t>р</a:t>
            </a:r>
            <a:r>
              <a:rPr lang="ru-RU" sz="1300" b="1" i="1" dirty="0" smtClean="0">
                <a:latin typeface="Arial"/>
                <a:cs typeface="Arial"/>
              </a:rPr>
              <a:t>ты</a:t>
            </a:r>
            <a:r>
              <a:rPr lang="ru-RU" sz="1300" dirty="0">
                <a:latin typeface="Arial"/>
                <a:cs typeface="Arial"/>
              </a:rPr>
              <a:t> </a:t>
            </a:r>
            <a:endParaRPr lang="ru-RU" sz="1300" dirty="0" smtClean="0">
              <a:latin typeface="Arial"/>
              <a:cs typeface="Arial"/>
            </a:endParaRPr>
          </a:p>
          <a:p>
            <a:pPr marL="628650" indent="-342900" algn="just">
              <a:buFont typeface="+mj-lt"/>
              <a:buAutoNum type="arabicParenR"/>
            </a:pPr>
            <a:r>
              <a:rPr lang="ru-RU" sz="1300" dirty="0" smtClean="0">
                <a:latin typeface="Arial"/>
                <a:cs typeface="Arial"/>
              </a:rPr>
              <a:t>трансферты, предоставляемые </a:t>
            </a:r>
            <a:r>
              <a:rPr lang="ru-RU" sz="1300" dirty="0">
                <a:latin typeface="Arial"/>
                <a:cs typeface="Arial"/>
              </a:rPr>
              <a:t>на</a:t>
            </a:r>
            <a:r>
              <a:rPr lang="ru-RU" sz="1300" spc="-20" dirty="0">
                <a:latin typeface="Arial"/>
                <a:cs typeface="Arial"/>
              </a:rPr>
              <a:t> </a:t>
            </a:r>
            <a:r>
              <a:rPr lang="ru-RU" sz="1300" spc="-30" dirty="0">
                <a:latin typeface="Arial"/>
                <a:cs typeface="Arial"/>
              </a:rPr>
              <a:t>у</a:t>
            </a:r>
            <a:r>
              <a:rPr lang="ru-RU" sz="1300" dirty="0">
                <a:latin typeface="Arial"/>
                <a:cs typeface="Arial"/>
              </a:rPr>
              <a:t>с</a:t>
            </a:r>
            <a:r>
              <a:rPr lang="ru-RU" sz="1300" spc="-10" dirty="0">
                <a:latin typeface="Arial"/>
                <a:cs typeface="Arial"/>
              </a:rPr>
              <a:t>л</a:t>
            </a:r>
            <a:r>
              <a:rPr lang="ru-RU" sz="1300" dirty="0">
                <a:latin typeface="Arial"/>
                <a:cs typeface="Arial"/>
              </a:rPr>
              <a:t>ов</a:t>
            </a:r>
            <a:r>
              <a:rPr lang="ru-RU" sz="1300" spc="5" dirty="0">
                <a:latin typeface="Arial"/>
                <a:cs typeface="Arial"/>
              </a:rPr>
              <a:t>и</a:t>
            </a:r>
            <a:r>
              <a:rPr lang="ru-RU" sz="1300" dirty="0">
                <a:latin typeface="Arial"/>
                <a:cs typeface="Arial"/>
              </a:rPr>
              <a:t>ях опре</a:t>
            </a:r>
            <a:r>
              <a:rPr lang="ru-RU" sz="1300" spc="-10" dirty="0">
                <a:latin typeface="Arial"/>
                <a:cs typeface="Arial"/>
              </a:rPr>
              <a:t>д</a:t>
            </a:r>
            <a:r>
              <a:rPr lang="ru-RU" sz="1300" dirty="0">
                <a:latin typeface="Arial"/>
                <a:cs typeface="Arial"/>
              </a:rPr>
              <a:t>е</a:t>
            </a:r>
            <a:r>
              <a:rPr lang="ru-RU" sz="1300" spc="-10" dirty="0">
                <a:latin typeface="Arial"/>
                <a:cs typeface="Arial"/>
              </a:rPr>
              <a:t>л</a:t>
            </a:r>
            <a:r>
              <a:rPr lang="ru-RU" sz="1300" dirty="0">
                <a:latin typeface="Arial"/>
                <a:cs typeface="Arial"/>
              </a:rPr>
              <a:t>енных</a:t>
            </a:r>
            <a:r>
              <a:rPr lang="ru-RU" sz="1300" spc="-35" dirty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ст</a:t>
            </a:r>
            <a:r>
              <a:rPr lang="ru-RU" sz="1300" spc="-10" dirty="0" smtClean="0">
                <a:latin typeface="Arial"/>
                <a:cs typeface="Arial"/>
              </a:rPr>
              <a:t>о</a:t>
            </a:r>
            <a:r>
              <a:rPr lang="ru-RU" sz="1300" dirty="0" smtClean="0">
                <a:latin typeface="Arial"/>
                <a:cs typeface="Arial"/>
              </a:rPr>
              <a:t>р</a:t>
            </a:r>
            <a:r>
              <a:rPr lang="ru-RU" sz="1300" spc="-10" dirty="0" smtClean="0">
                <a:latin typeface="Arial"/>
                <a:cs typeface="Arial"/>
              </a:rPr>
              <a:t>о</a:t>
            </a:r>
            <a:r>
              <a:rPr lang="ru-RU" sz="1300" dirty="0" smtClean="0">
                <a:latin typeface="Arial"/>
                <a:cs typeface="Arial"/>
              </a:rPr>
              <a:t>нами </a:t>
            </a:r>
            <a:r>
              <a:rPr lang="ru-RU" sz="1300" dirty="0">
                <a:latin typeface="Arial"/>
                <a:cs typeface="Arial"/>
              </a:rPr>
              <a:t>(</a:t>
            </a:r>
            <a:r>
              <a:rPr lang="ru-RU" sz="1300" i="1" dirty="0" smtClean="0">
                <a:latin typeface="Arial"/>
                <a:cs typeface="Arial"/>
              </a:rPr>
              <a:t>аналогия в семейном бюджете:</a:t>
            </a:r>
            <a:r>
              <a:rPr lang="ru-RU" sz="1300" dirty="0" smtClean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вы</a:t>
            </a:r>
            <a:r>
              <a:rPr lang="ru-RU" sz="1300" spc="-5" dirty="0">
                <a:latin typeface="Arial"/>
                <a:cs typeface="Arial"/>
              </a:rPr>
              <a:t> </a:t>
            </a:r>
            <a:r>
              <a:rPr lang="ru-RU" sz="1300" spc="-10" dirty="0">
                <a:latin typeface="Arial"/>
                <a:cs typeface="Arial"/>
              </a:rPr>
              <a:t>д</a:t>
            </a:r>
            <a:r>
              <a:rPr lang="ru-RU" sz="1300" dirty="0">
                <a:latin typeface="Arial"/>
                <a:cs typeface="Arial"/>
              </a:rPr>
              <a:t>а</a:t>
            </a:r>
            <a:r>
              <a:rPr lang="ru-RU" sz="1300" spc="-5" dirty="0">
                <a:latin typeface="Arial"/>
                <a:cs typeface="Arial"/>
              </a:rPr>
              <a:t>е</a:t>
            </a:r>
            <a:r>
              <a:rPr lang="ru-RU" sz="1300" dirty="0">
                <a:latin typeface="Arial"/>
                <a:cs typeface="Arial"/>
              </a:rPr>
              <a:t>те</a:t>
            </a:r>
            <a:r>
              <a:rPr lang="ru-RU" sz="1300" spc="-10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своему</a:t>
            </a:r>
            <a:r>
              <a:rPr lang="ru-RU" sz="1300" spc="-25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р</a:t>
            </a:r>
            <a:r>
              <a:rPr lang="ru-RU" sz="1300" spc="-5" dirty="0">
                <a:latin typeface="Arial"/>
                <a:cs typeface="Arial"/>
              </a:rPr>
              <a:t>е</a:t>
            </a:r>
            <a:r>
              <a:rPr lang="ru-RU" sz="1300" dirty="0">
                <a:latin typeface="Arial"/>
                <a:cs typeface="Arial"/>
              </a:rPr>
              <a:t>бенку </a:t>
            </a:r>
            <a:r>
              <a:rPr lang="ru-RU" sz="1300" spc="-10" dirty="0">
                <a:latin typeface="Arial"/>
                <a:cs typeface="Arial"/>
              </a:rPr>
              <a:t>д</a:t>
            </a:r>
            <a:r>
              <a:rPr lang="ru-RU" sz="1300" dirty="0">
                <a:latin typeface="Arial"/>
                <a:cs typeface="Arial"/>
              </a:rPr>
              <a:t>ень</a:t>
            </a:r>
            <a:r>
              <a:rPr lang="ru-RU" sz="1300" spc="-5" dirty="0">
                <a:latin typeface="Arial"/>
                <a:cs typeface="Arial"/>
              </a:rPr>
              <a:t>г</a:t>
            </a:r>
            <a:r>
              <a:rPr lang="ru-RU" sz="1300" dirty="0">
                <a:latin typeface="Arial"/>
                <a:cs typeface="Arial"/>
              </a:rPr>
              <a:t>и</a:t>
            </a:r>
            <a:r>
              <a:rPr lang="ru-RU" sz="1300" spc="-15" dirty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на определенных условиях); </a:t>
            </a:r>
          </a:p>
          <a:p>
            <a:pPr marL="628650" indent="-342900" algn="just">
              <a:buFont typeface="+mj-lt"/>
              <a:buAutoNum type="arabicParenR"/>
            </a:pPr>
            <a:r>
              <a:rPr lang="ru-RU" sz="1300" dirty="0" smtClean="0">
                <a:latin typeface="Arial"/>
                <a:cs typeface="Arial"/>
              </a:rPr>
              <a:t>трансферты</a:t>
            </a:r>
            <a:r>
              <a:rPr lang="ru-RU" sz="1300" dirty="0">
                <a:latin typeface="Arial"/>
                <a:cs typeface="Arial"/>
              </a:rPr>
              <a:t>, предоставляемые </a:t>
            </a:r>
            <a:r>
              <a:rPr lang="ru-RU" sz="1300" dirty="0" smtClean="0">
                <a:latin typeface="Arial"/>
                <a:cs typeface="Arial"/>
              </a:rPr>
              <a:t>на</a:t>
            </a:r>
            <a:r>
              <a:rPr lang="ru-RU" sz="1300" spc="-20" dirty="0" smtClean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выр</a:t>
            </a:r>
            <a:r>
              <a:rPr lang="ru-RU" sz="1300" spc="-5" dirty="0">
                <a:latin typeface="Arial"/>
                <a:cs typeface="Arial"/>
              </a:rPr>
              <a:t>а</a:t>
            </a:r>
            <a:r>
              <a:rPr lang="ru-RU" sz="1300" dirty="0">
                <a:latin typeface="Arial"/>
                <a:cs typeface="Arial"/>
              </a:rPr>
              <a:t>вни</a:t>
            </a:r>
            <a:r>
              <a:rPr lang="ru-RU" sz="1300" spc="-10" dirty="0">
                <a:latin typeface="Arial"/>
                <a:cs typeface="Arial"/>
              </a:rPr>
              <a:t>в</a:t>
            </a:r>
            <a:r>
              <a:rPr lang="ru-RU" sz="1300" dirty="0">
                <a:latin typeface="Arial"/>
                <a:cs typeface="Arial"/>
              </a:rPr>
              <a:t>а</a:t>
            </a:r>
            <a:r>
              <a:rPr lang="ru-RU" sz="1300" spc="-10" dirty="0">
                <a:latin typeface="Arial"/>
                <a:cs typeface="Arial"/>
              </a:rPr>
              <a:t>н</a:t>
            </a:r>
            <a:r>
              <a:rPr lang="ru-RU" sz="1300" dirty="0">
                <a:latin typeface="Arial"/>
                <a:cs typeface="Arial"/>
              </a:rPr>
              <a:t>ие б</a:t>
            </a:r>
            <a:r>
              <a:rPr lang="ru-RU" sz="1300" spc="5" dirty="0">
                <a:latin typeface="Arial"/>
                <a:cs typeface="Arial"/>
              </a:rPr>
              <a:t>ю</a:t>
            </a:r>
            <a:r>
              <a:rPr lang="ru-RU" sz="1300" spc="-10" dirty="0">
                <a:latin typeface="Arial"/>
                <a:cs typeface="Arial"/>
              </a:rPr>
              <a:t>д</a:t>
            </a:r>
            <a:r>
              <a:rPr lang="ru-RU" sz="1300" dirty="0">
                <a:latin typeface="Arial"/>
                <a:cs typeface="Arial"/>
              </a:rPr>
              <a:t>ж</a:t>
            </a:r>
            <a:r>
              <a:rPr lang="ru-RU" sz="1300" spc="-5" dirty="0">
                <a:latin typeface="Arial"/>
                <a:cs typeface="Arial"/>
              </a:rPr>
              <a:t>е</a:t>
            </a:r>
            <a:r>
              <a:rPr lang="ru-RU" sz="1300" dirty="0">
                <a:latin typeface="Arial"/>
                <a:cs typeface="Arial"/>
              </a:rPr>
              <a:t>тной</a:t>
            </a:r>
            <a:r>
              <a:rPr lang="ru-RU" sz="1300" spc="-40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обе</a:t>
            </a:r>
            <a:r>
              <a:rPr lang="ru-RU" sz="1300" spc="-5" dirty="0">
                <a:latin typeface="Arial"/>
                <a:cs typeface="Arial"/>
              </a:rPr>
              <a:t>с</a:t>
            </a:r>
            <a:r>
              <a:rPr lang="ru-RU" sz="1300" dirty="0">
                <a:latin typeface="Arial"/>
                <a:cs typeface="Arial"/>
              </a:rPr>
              <a:t>пе</a:t>
            </a:r>
            <a:r>
              <a:rPr lang="ru-RU" sz="1300" spc="-10" dirty="0">
                <a:latin typeface="Arial"/>
                <a:cs typeface="Arial"/>
              </a:rPr>
              <a:t>ч</a:t>
            </a:r>
            <a:r>
              <a:rPr lang="ru-RU" sz="1300" dirty="0">
                <a:latin typeface="Arial"/>
                <a:cs typeface="Arial"/>
              </a:rPr>
              <a:t>енно</a:t>
            </a:r>
            <a:r>
              <a:rPr lang="ru-RU" sz="1300" spc="-5" dirty="0">
                <a:latin typeface="Arial"/>
                <a:cs typeface="Arial"/>
              </a:rPr>
              <a:t>с</a:t>
            </a:r>
            <a:r>
              <a:rPr lang="ru-RU" sz="1300" dirty="0">
                <a:latin typeface="Arial"/>
                <a:cs typeface="Arial"/>
              </a:rPr>
              <a:t>ти без</a:t>
            </a:r>
            <a:r>
              <a:rPr lang="ru-RU" sz="1300" spc="-15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опре</a:t>
            </a:r>
            <a:r>
              <a:rPr lang="ru-RU" sz="1300" spc="-10" dirty="0">
                <a:latin typeface="Arial"/>
                <a:cs typeface="Arial"/>
              </a:rPr>
              <a:t>д</a:t>
            </a:r>
            <a:r>
              <a:rPr lang="ru-RU" sz="1300" dirty="0">
                <a:latin typeface="Arial"/>
                <a:cs typeface="Arial"/>
              </a:rPr>
              <a:t>е</a:t>
            </a:r>
            <a:r>
              <a:rPr lang="ru-RU" sz="1300" spc="-10" dirty="0">
                <a:latin typeface="Arial"/>
                <a:cs typeface="Arial"/>
              </a:rPr>
              <a:t>л</a:t>
            </a:r>
            <a:r>
              <a:rPr lang="ru-RU" sz="1300" dirty="0">
                <a:latin typeface="Arial"/>
                <a:cs typeface="Arial"/>
              </a:rPr>
              <a:t>ения</a:t>
            </a:r>
            <a:r>
              <a:rPr lang="ru-RU" sz="1300" spc="-30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конкретной це</a:t>
            </a:r>
            <a:r>
              <a:rPr lang="ru-RU" sz="1300" spc="-10" dirty="0">
                <a:latin typeface="Arial"/>
                <a:cs typeface="Arial"/>
              </a:rPr>
              <a:t>л</a:t>
            </a:r>
            <a:r>
              <a:rPr lang="ru-RU" sz="1300" dirty="0">
                <a:latin typeface="Arial"/>
                <a:cs typeface="Arial"/>
              </a:rPr>
              <a:t>и</a:t>
            </a:r>
            <a:r>
              <a:rPr lang="ru-RU" sz="1300" spc="-15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их</a:t>
            </a:r>
            <a:r>
              <a:rPr lang="ru-RU" sz="1300" spc="-20" dirty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испо</a:t>
            </a:r>
            <a:r>
              <a:rPr lang="ru-RU" sz="1300" spc="-10" dirty="0" smtClean="0">
                <a:latin typeface="Arial"/>
                <a:cs typeface="Arial"/>
              </a:rPr>
              <a:t>л</a:t>
            </a:r>
            <a:r>
              <a:rPr lang="ru-RU" sz="1300" dirty="0" smtClean="0">
                <a:latin typeface="Arial"/>
                <a:cs typeface="Arial"/>
              </a:rPr>
              <a:t>ьзован</a:t>
            </a:r>
            <a:r>
              <a:rPr lang="ru-RU" sz="1300" spc="-10" dirty="0" smtClean="0">
                <a:latin typeface="Arial"/>
                <a:cs typeface="Arial"/>
              </a:rPr>
              <a:t>и</a:t>
            </a:r>
            <a:r>
              <a:rPr lang="ru-RU" sz="1300" dirty="0" smtClean="0">
                <a:latin typeface="Arial"/>
                <a:cs typeface="Arial"/>
              </a:rPr>
              <a:t>я </a:t>
            </a:r>
            <a:r>
              <a:rPr lang="ru-RU" sz="1300" dirty="0">
                <a:latin typeface="Arial"/>
                <a:cs typeface="Arial"/>
              </a:rPr>
              <a:t>(</a:t>
            </a:r>
            <a:r>
              <a:rPr lang="ru-RU" sz="1300" i="1" dirty="0" smtClean="0">
                <a:latin typeface="Arial"/>
                <a:cs typeface="Arial"/>
              </a:rPr>
              <a:t>аналогия в семейном бюджете:</a:t>
            </a:r>
            <a:r>
              <a:rPr lang="ru-RU" sz="1300" dirty="0" smtClean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вы</a:t>
            </a:r>
            <a:r>
              <a:rPr lang="ru-RU" sz="1300" spc="-5" dirty="0">
                <a:latin typeface="Arial"/>
                <a:cs typeface="Arial"/>
              </a:rPr>
              <a:t> </a:t>
            </a:r>
            <a:r>
              <a:rPr lang="ru-RU" sz="1300" spc="-10" dirty="0" smtClean="0">
                <a:latin typeface="Arial"/>
                <a:cs typeface="Arial"/>
              </a:rPr>
              <a:t>содержите </a:t>
            </a:r>
            <a:r>
              <a:rPr lang="ru-RU" sz="1300" dirty="0" smtClean="0">
                <a:latin typeface="Arial"/>
                <a:cs typeface="Arial"/>
              </a:rPr>
              <a:t>своего</a:t>
            </a:r>
            <a:r>
              <a:rPr lang="ru-RU" sz="1300" spc="-25" dirty="0" smtClean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р</a:t>
            </a:r>
            <a:r>
              <a:rPr lang="ru-RU" sz="1300" spc="-5" dirty="0" smtClean="0">
                <a:latin typeface="Arial"/>
                <a:cs typeface="Arial"/>
              </a:rPr>
              <a:t>е</a:t>
            </a:r>
            <a:r>
              <a:rPr lang="ru-RU" sz="1300" dirty="0" smtClean="0">
                <a:latin typeface="Arial"/>
                <a:cs typeface="Arial"/>
              </a:rPr>
              <a:t>бенка).</a:t>
            </a:r>
            <a:endParaRPr lang="ru-RU" sz="1300" dirty="0"/>
          </a:p>
        </p:txBody>
      </p:sp>
      <p:sp>
        <p:nvSpPr>
          <p:cNvPr id="14" name="TextBox 13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6495" y="0"/>
            <a:ext cx="9082068" cy="856800"/>
            <a:chOff x="26495" y="0"/>
            <a:chExt cx="9082068" cy="856800"/>
          </a:xfrm>
        </p:grpSpPr>
        <p:sp>
          <p:nvSpPr>
            <p:cNvPr id="9" name="object 3"/>
            <p:cNvSpPr>
              <a:spLocks noChangeArrowheads="1"/>
            </p:cNvSpPr>
            <p:nvPr/>
          </p:nvSpPr>
          <p:spPr bwMode="auto">
            <a:xfrm>
              <a:off x="36000" y="342000"/>
              <a:ext cx="9072563" cy="514800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Константиновское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  <a:endParaRPr lang="ru-RU" alt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32"/>
            <p:cNvSpPr>
              <a:spLocks noChangeArrowheads="1"/>
            </p:cNvSpPr>
            <p:nvPr/>
          </p:nvSpPr>
          <p:spPr bwMode="auto">
            <a:xfrm>
              <a:off x="3010794" y="334800"/>
              <a:ext cx="3113353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Основные понятия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597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8496300" y="6480175"/>
            <a:ext cx="647700" cy="374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070000" y="1043735"/>
            <a:ext cx="4815535" cy="4857271"/>
            <a:chOff x="2258136" y="1268760"/>
            <a:chExt cx="4609119" cy="4632246"/>
          </a:xfrm>
        </p:grpSpPr>
        <p:sp>
          <p:nvSpPr>
            <p:cNvPr id="12" name="TextBox 11"/>
            <p:cNvSpPr txBox="1"/>
            <p:nvPr/>
          </p:nvSpPr>
          <p:spPr>
            <a:xfrm>
              <a:off x="4600449" y="5499230"/>
              <a:ext cx="11512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>
                  <a:solidFill>
                    <a:srgbClr val="FF0000"/>
                  </a:solidFill>
                </a:rPr>
                <a:t>м</a:t>
              </a:r>
              <a:r>
                <a:rPr lang="ru-RU" sz="800" b="1" dirty="0" smtClean="0">
                  <a:solidFill>
                    <a:srgbClr val="FF0000"/>
                  </a:solidFill>
                </a:rPr>
                <a:t>ежбюджетные трансферты</a:t>
              </a:r>
              <a:endParaRPr lang="ru-RU" sz="8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2" name="Группа 1"/>
            <p:cNvGrpSpPr/>
            <p:nvPr/>
          </p:nvGrpSpPr>
          <p:grpSpPr>
            <a:xfrm>
              <a:off x="2258136" y="1268760"/>
              <a:ext cx="4609119" cy="4632246"/>
              <a:chOff x="2258136" y="1538790"/>
              <a:chExt cx="4609119" cy="4632246"/>
            </a:xfrm>
          </p:grpSpPr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9482" y="1538790"/>
                <a:ext cx="2307773" cy="3880906"/>
              </a:xfrm>
              <a:prstGeom prst="rect">
                <a:avLst/>
              </a:prstGeom>
            </p:spPr>
          </p:pic>
          <p:pic>
            <p:nvPicPr>
              <p:cNvPr id="8" name="Рисунок 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58136" y="1562097"/>
                <a:ext cx="2223854" cy="3883762"/>
              </a:xfrm>
              <a:prstGeom prst="rect">
                <a:avLst/>
              </a:prstGeom>
            </p:spPr>
          </p:pic>
          <p:pic>
            <p:nvPicPr>
              <p:cNvPr id="7" name="Рисунок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11740" y="4415316"/>
                <a:ext cx="1488959" cy="1488959"/>
              </a:xfrm>
              <a:prstGeom prst="rect">
                <a:avLst/>
              </a:prstGeom>
            </p:spPr>
          </p:pic>
          <p:pic>
            <p:nvPicPr>
              <p:cNvPr id="11" name="Рисунок 1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40000">
                <a:off x="4150398" y="5105084"/>
                <a:ext cx="1421269" cy="1065952"/>
              </a:xfrm>
              <a:prstGeom prst="rect">
                <a:avLst/>
              </a:prstGeom>
            </p:spPr>
          </p:pic>
          <p:pic>
            <p:nvPicPr>
              <p:cNvPr id="17" name="Рисунок 1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4000" y="4170755"/>
                <a:ext cx="149737" cy="511375"/>
              </a:xfrm>
              <a:prstGeom prst="rect">
                <a:avLst/>
              </a:prstGeom>
            </p:spPr>
          </p:pic>
          <p:pic>
            <p:nvPicPr>
              <p:cNvPr id="18" name="Рисунок 1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46975" y="3879050"/>
                <a:ext cx="226902" cy="774903"/>
              </a:xfrm>
              <a:prstGeom prst="rect">
                <a:avLst/>
              </a:prstGeom>
            </p:spPr>
          </p:pic>
        </p:grpSp>
      </p:grpSp>
      <p:grpSp>
        <p:nvGrpSpPr>
          <p:cNvPr id="19" name="Группа 18"/>
          <p:cNvGrpSpPr/>
          <p:nvPr/>
        </p:nvGrpSpPr>
        <p:grpSpPr>
          <a:xfrm>
            <a:off x="26495" y="0"/>
            <a:ext cx="9082068" cy="856800"/>
            <a:chOff x="26495" y="0"/>
            <a:chExt cx="9082068" cy="856800"/>
          </a:xfrm>
        </p:grpSpPr>
        <p:sp>
          <p:nvSpPr>
            <p:cNvPr id="25" name="object 3"/>
            <p:cNvSpPr>
              <a:spLocks noChangeArrowheads="1"/>
            </p:cNvSpPr>
            <p:nvPr/>
          </p:nvSpPr>
          <p:spPr bwMode="auto">
            <a:xfrm>
              <a:off x="36000" y="342000"/>
              <a:ext cx="9072563" cy="514800"/>
            </a:xfrm>
            <a:prstGeom prst="rect">
              <a:avLst/>
            </a:prstGeom>
            <a:blipFill dpi="0" rotWithShape="1">
              <a:blip r:embed="rId9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6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Константиновское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  <a:endParaRPr lang="ru-RU" alt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Rectangle 32"/>
            <p:cNvSpPr>
              <a:spLocks noChangeArrowheads="1"/>
            </p:cNvSpPr>
            <p:nvPr/>
          </p:nvSpPr>
          <p:spPr bwMode="auto">
            <a:xfrm>
              <a:off x="2317207" y="334800"/>
              <a:ext cx="4500527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Межбюджетные отношения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71781" y="2947590"/>
            <a:ext cx="2384984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alt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бюджета                         Хабаровского края:</a:t>
            </a:r>
          </a:p>
          <a:p>
            <a:pPr algn="ctr">
              <a:spcBef>
                <a:spcPct val="50000"/>
              </a:spcBef>
            </a:pPr>
            <a:endParaRPr lang="ru-RU" altLang="ru-RU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-"/>
            </a:pP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дотации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бюджетам поселений на 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выравнива-ние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бюджетной 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обеспечен-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ности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за счет средств крае-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вого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бюджета;</a:t>
            </a:r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-"/>
            </a:pP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субвенции.</a:t>
            </a:r>
          </a:p>
          <a:p>
            <a:pPr marL="171450" indent="-171450">
              <a:buFont typeface="Arial" panose="020B0604020202020204" pitchFamily="34" charset="0"/>
              <a:buChar char="-"/>
            </a:pP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субсидии</a:t>
            </a:r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777245" y="1313765"/>
            <a:ext cx="2295255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Из бюджета </a:t>
            </a:r>
            <a:r>
              <a:rPr lang="ru-RU" alt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Николаевского района:</a:t>
            </a:r>
          </a:p>
          <a:p>
            <a:pPr algn="ctr">
              <a:spcBef>
                <a:spcPct val="50000"/>
              </a:spcBef>
            </a:pPr>
            <a:endParaRPr lang="ru-RU" altLang="ru-RU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-"/>
            </a:pP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дотации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 выравнивание  бюджетной  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обеспеченнос-ти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из районного Фонда 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фи-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нансовой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поддержки  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посе-лений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-"/>
            </a:pP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иные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межбюджетные 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трансферты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передавае-мые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бюджетам поселений из 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бюджетов 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муниципаль-ных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районов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осущест-вление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части полномочий по решению вопросов местного значения в 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соот-ветствии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 заключенными 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соглашениями;</a:t>
            </a:r>
          </a:p>
          <a:p>
            <a:pPr marL="171450" indent="-171450">
              <a:buFont typeface="Arial" panose="020B0604020202020204" pitchFamily="34" charset="0"/>
              <a:buChar char="-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прочие межбюджетные трансферты.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1500" y="5752999"/>
            <a:ext cx="56801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Иные межбюджетные </a:t>
            </a:r>
            <a:r>
              <a:rPr lang="ru-RU" altLang="ru-RU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трансферты</a:t>
            </a:r>
            <a:r>
              <a:rPr lang="ru-RU" alt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передаваемые бюджету 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Николаевского района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 осуществление части полномочий по решению вопросов местного значения в соответствии с заключенными 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соглашениями.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54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5944</TotalTime>
  <Words>2641</Words>
  <Application>Microsoft Office PowerPoint</Application>
  <PresentationFormat>Экран (4:3)</PresentationFormat>
  <Paragraphs>809</Paragraphs>
  <Slides>28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Оформление по умолчанию</vt:lpstr>
      <vt:lpstr>Office Theme</vt:lpstr>
      <vt:lpstr>Image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526</cp:revision>
  <cp:lastPrinted>2015-04-13T22:56:03Z</cp:lastPrinted>
  <dcterms:created xsi:type="dcterms:W3CDTF">2011-08-02T04:08:30Z</dcterms:created>
  <dcterms:modified xsi:type="dcterms:W3CDTF">2018-03-21T04:43:55Z</dcterms:modified>
</cp:coreProperties>
</file>